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Default Extension="pptx" ContentType="application/vnd.openxmlformats-officedocument.presentationml.presentation"/>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Default Extension="vml" ContentType="application/vnd.openxmlformats-officedocument.vmlDrawing"/>
  <Override PartName="/ppt/notesSlides/notesSlide20.xml" ContentType="application/vnd.openxmlformats-officedocument.presentationml.notes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9"/>
  </p:notesMasterIdLst>
  <p:handoutMasterIdLst>
    <p:handoutMasterId r:id="rId30"/>
  </p:handoutMasterIdLst>
  <p:sldIdLst>
    <p:sldId id="256" r:id="rId2"/>
    <p:sldId id="257" r:id="rId3"/>
    <p:sldId id="258" r:id="rId4"/>
    <p:sldId id="259" r:id="rId5"/>
    <p:sldId id="260" r:id="rId6"/>
    <p:sldId id="278" r:id="rId7"/>
    <p:sldId id="279" r:id="rId8"/>
    <p:sldId id="275" r:id="rId9"/>
    <p:sldId id="273" r:id="rId10"/>
    <p:sldId id="274" r:id="rId11"/>
    <p:sldId id="276" r:id="rId12"/>
    <p:sldId id="269" r:id="rId13"/>
    <p:sldId id="270" r:id="rId14"/>
    <p:sldId id="271" r:id="rId15"/>
    <p:sldId id="272" r:id="rId16"/>
    <p:sldId id="261" r:id="rId17"/>
    <p:sldId id="262" r:id="rId18"/>
    <p:sldId id="263" r:id="rId19"/>
    <p:sldId id="264" r:id="rId20"/>
    <p:sldId id="265" r:id="rId21"/>
    <p:sldId id="266" r:id="rId22"/>
    <p:sldId id="280" r:id="rId23"/>
    <p:sldId id="281" r:id="rId24"/>
    <p:sldId id="267" r:id="rId25"/>
    <p:sldId id="277" r:id="rId26"/>
    <p:sldId id="268" r:id="rId27"/>
    <p:sldId id="282" r:id="rId28"/>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EC451"/>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94" autoAdjust="0"/>
    <p:restoredTop sz="87237" autoAdjust="0"/>
  </p:normalViewPr>
  <p:slideViewPr>
    <p:cSldViewPr>
      <p:cViewPr>
        <p:scale>
          <a:sx n="64" d="100"/>
          <a:sy n="64" d="100"/>
        </p:scale>
        <p:origin x="-48" y="796"/>
      </p:cViewPr>
      <p:guideLst>
        <p:guide orient="horz" pos="2160"/>
        <p:guide pos="2880"/>
      </p:guideLst>
    </p:cSldViewPr>
  </p:slideViewPr>
  <p:notesTextViewPr>
    <p:cViewPr>
      <p:scale>
        <a:sx n="100" d="100"/>
        <a:sy n="100" d="100"/>
      </p:scale>
      <p:origin x="0" y="0"/>
    </p:cViewPr>
  </p:notesTextViewPr>
  <p:notesViewPr>
    <p:cSldViewPr>
      <p:cViewPr varScale="1">
        <p:scale>
          <a:sx n="39" d="100"/>
          <a:sy n="39" d="100"/>
        </p:scale>
        <p:origin x="-2236" y="-60"/>
      </p:cViewPr>
      <p:guideLst>
        <p:guide orient="horz" pos="2928"/>
        <p:guide pos="2208"/>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513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970338" y="0"/>
            <a:ext cx="3038475" cy="465138"/>
          </a:xfrm>
          <a:prstGeom prst="rect">
            <a:avLst/>
          </a:prstGeom>
        </p:spPr>
        <p:txBody>
          <a:bodyPr vert="horz" lIns="91440" tIns="45720" rIns="91440" bIns="45720" rtlCol="0"/>
          <a:lstStyle>
            <a:lvl1pPr algn="r">
              <a:defRPr sz="1200"/>
            </a:lvl1pPr>
          </a:lstStyle>
          <a:p>
            <a:fld id="{38F081EB-B6C5-4099-BFF4-B1782792448A}" type="datetimeFigureOut">
              <a:rPr lang="en-US" smtClean="0"/>
              <a:pPr/>
              <a:t>5/17/2011</a:t>
            </a:fld>
            <a:endParaRPr lang="en-US" dirty="0"/>
          </a:p>
        </p:txBody>
      </p:sp>
      <p:sp>
        <p:nvSpPr>
          <p:cNvPr id="4" name="Footer Placeholder 3"/>
          <p:cNvSpPr>
            <a:spLocks noGrp="1"/>
          </p:cNvSpPr>
          <p:nvPr>
            <p:ph type="ftr" sz="quarter" idx="2"/>
          </p:nvPr>
        </p:nvSpPr>
        <p:spPr>
          <a:xfrm>
            <a:off x="0" y="8829675"/>
            <a:ext cx="3038475" cy="465138"/>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338" y="8829675"/>
            <a:ext cx="3038475" cy="465138"/>
          </a:xfrm>
          <a:prstGeom prst="rect">
            <a:avLst/>
          </a:prstGeom>
        </p:spPr>
        <p:txBody>
          <a:bodyPr vert="horz" lIns="91440" tIns="45720" rIns="91440" bIns="45720" rtlCol="0" anchor="b"/>
          <a:lstStyle>
            <a:lvl1pPr algn="r">
              <a:defRPr sz="1200"/>
            </a:lvl1pPr>
          </a:lstStyle>
          <a:p>
            <a:fld id="{0D0042B8-D5DD-4F1E-8F99-496CF7D603A6}" type="slidenum">
              <a:rPr lang="en-US" smtClean="0"/>
              <a:pPr/>
              <a:t>‹#›</a:t>
            </a:fld>
            <a:endParaRPr lang="en-US" dirty="0"/>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177B086-A8F1-4C25-8EFA-B9FA47763A80}" type="datetimeFigureOut">
              <a:rPr lang="en-US" smtClean="0"/>
              <a:pPr/>
              <a:t>5/17/2011</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9D3D3282-2AC5-4FAA-9FFA-95808F042C4B}" type="slidenum">
              <a:rPr lang="en-US" smtClean="0"/>
              <a:pPr/>
              <a:t>‹#›</a:t>
            </a:fld>
            <a:endParaRPr lang="en-US" dirty="0"/>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D3D3282-2AC5-4FAA-9FFA-95808F042C4B}" type="slidenum">
              <a:rPr lang="en-US" smtClean="0"/>
              <a:pPr/>
              <a:t>1</a:t>
            </a:fld>
            <a:endParaRPr lang="en-US"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3 minutes</a:t>
            </a:r>
          </a:p>
          <a:p>
            <a:r>
              <a:rPr lang="en-US" dirty="0" smtClean="0"/>
              <a:t>When developing Cohorts for improving reading,</a:t>
            </a:r>
            <a:r>
              <a:rPr lang="en-US" baseline="0" dirty="0" smtClean="0"/>
              <a:t> math and critical thinking</a:t>
            </a:r>
            <a:r>
              <a:rPr lang="en-US" dirty="0" smtClean="0"/>
              <a:t> the most important aspect is putting together the cohort that can address the key skills . </a:t>
            </a:r>
          </a:p>
          <a:p>
            <a:r>
              <a:rPr lang="en-US" dirty="0" smtClean="0"/>
              <a:t>An example: </a:t>
            </a:r>
          </a:p>
          <a:p>
            <a:pPr lvl="2">
              <a:buFont typeface="Arial" pitchFamily="34" charset="0"/>
              <a:buChar char="•"/>
            </a:pPr>
            <a:r>
              <a:rPr lang="en-US" dirty="0" smtClean="0"/>
              <a:t>If writing across</a:t>
            </a:r>
            <a:r>
              <a:rPr lang="en-US" baseline="0" dirty="0" smtClean="0"/>
              <a:t> the curriculum is a key skill the cohort must include a subject matter expert in English</a:t>
            </a:r>
          </a:p>
          <a:p>
            <a:pPr lvl="2">
              <a:buFont typeface="Arial" pitchFamily="34" charset="0"/>
              <a:buChar char="•"/>
            </a:pPr>
            <a:r>
              <a:rPr lang="en-US" baseline="0" dirty="0" smtClean="0"/>
              <a:t>If mathematics is the weak area in the curriculum then a mathematic instructor must be included on the team</a:t>
            </a:r>
          </a:p>
          <a:p>
            <a:pPr lvl="2">
              <a:buFont typeface="Arial" pitchFamily="34" charset="0"/>
              <a:buChar char="•"/>
            </a:pPr>
            <a:endParaRPr lang="en-US" baseline="0" dirty="0"/>
          </a:p>
          <a:p>
            <a:pPr lvl="1">
              <a:buFont typeface="Arial" pitchFamily="34" charset="0"/>
              <a:buNone/>
            </a:pPr>
            <a:r>
              <a:rPr lang="en-US" baseline="0" dirty="0" smtClean="0"/>
              <a:t>While departmental teams provide insight as to skills within their discipline, understanding of student performance in other area provides vital clues as to how to address those skills. Having a consistent dialog among the cohort members offers the added information to make learning more balanced for all students.  </a:t>
            </a:r>
          </a:p>
        </p:txBody>
      </p:sp>
      <p:sp>
        <p:nvSpPr>
          <p:cNvPr id="4" name="Slide Number Placeholder 3"/>
          <p:cNvSpPr>
            <a:spLocks noGrp="1"/>
          </p:cNvSpPr>
          <p:nvPr>
            <p:ph type="sldNum" sz="quarter" idx="10"/>
          </p:nvPr>
        </p:nvSpPr>
        <p:spPr/>
        <p:txBody>
          <a:bodyPr/>
          <a:lstStyle/>
          <a:p>
            <a:fld id="{9D3D3282-2AC5-4FAA-9FFA-95808F042C4B}" type="slidenum">
              <a:rPr lang="en-US" smtClean="0"/>
              <a:pPr/>
              <a:t>10</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3 minutes</a:t>
            </a:r>
          </a:p>
          <a:p>
            <a:r>
              <a:rPr lang="en-US" dirty="0" smtClean="0"/>
              <a:t>Activity</a:t>
            </a:r>
            <a:r>
              <a:rPr lang="en-US" baseline="0" dirty="0" smtClean="0"/>
              <a:t> 2 was an example of a randomized method to develop </a:t>
            </a:r>
            <a:r>
              <a:rPr lang="en-US" dirty="0" smtClean="0"/>
              <a:t>the cohorts. In schools where teachers may have little history or a great deal of history randomized selection can be helpful.  Other ways to select team members is to use scheduling as the</a:t>
            </a:r>
            <a:r>
              <a:rPr lang="en-US" baseline="0" dirty="0" smtClean="0"/>
              <a:t> determinate. Instructors of different subjects who are free at the same time can form cohorts to allow for ease in meeting.  Clustering/ linking courses is another manner to determine cohorts, English 9, Algebra, or History and Science can collaborate and form cohorts. The more diversity within a group offers the potential for more growth among the members.</a:t>
            </a:r>
            <a:endParaRPr lang="en-US" dirty="0" smtClean="0"/>
          </a:p>
          <a:p>
            <a:endParaRPr lang="en-US" dirty="0" smtClean="0"/>
          </a:p>
          <a:p>
            <a:r>
              <a:rPr lang="en-US" dirty="0" smtClean="0"/>
              <a:t>The goal is to determine which skills are important and get into a interdisciplinary</a:t>
            </a:r>
            <a:r>
              <a:rPr lang="en-US" baseline="0" dirty="0" smtClean="0"/>
              <a:t> team to address those needs.</a:t>
            </a:r>
            <a:r>
              <a:rPr lang="en-US" dirty="0" smtClean="0"/>
              <a:t> </a:t>
            </a:r>
          </a:p>
          <a:p>
            <a:r>
              <a:rPr lang="en-US" dirty="0" smtClean="0"/>
              <a:t>Once the team has been developed, time to assess the group.</a:t>
            </a:r>
            <a:r>
              <a:rPr lang="en-US" baseline="0" dirty="0" smtClean="0"/>
              <a:t> and determine the value added.</a:t>
            </a:r>
          </a:p>
          <a:p>
            <a:r>
              <a:rPr lang="en-US" baseline="0" dirty="0" smtClean="0"/>
              <a:t>	Value added in this case are the residual effects that are in addition to the intended goal… Student achievement.</a:t>
            </a:r>
          </a:p>
          <a:p>
            <a:endParaRPr lang="en-US" baseline="0" dirty="0" smtClean="0"/>
          </a:p>
        </p:txBody>
      </p:sp>
      <p:sp>
        <p:nvSpPr>
          <p:cNvPr id="4" name="Slide Number Placeholder 3"/>
          <p:cNvSpPr>
            <a:spLocks noGrp="1"/>
          </p:cNvSpPr>
          <p:nvPr>
            <p:ph type="sldNum" sz="quarter" idx="10"/>
          </p:nvPr>
        </p:nvSpPr>
        <p:spPr/>
        <p:txBody>
          <a:bodyPr/>
          <a:lstStyle/>
          <a:p>
            <a:fld id="{9D3D3282-2AC5-4FAA-9FFA-95808F042C4B}" type="slidenum">
              <a:rPr lang="en-US" smtClean="0"/>
              <a:pPr/>
              <a:t>11</a:t>
            </a:fld>
            <a:endParaRPr lang="en-US" dirty="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8 Minutes</a:t>
            </a:r>
          </a:p>
          <a:p>
            <a:r>
              <a:rPr lang="en-US" dirty="0" smtClean="0"/>
              <a:t>After sharing the key skills</a:t>
            </a:r>
            <a:r>
              <a:rPr lang="en-US" baseline="0" dirty="0" smtClean="0"/>
              <a:t> taking an assessment of each member can bring to the team to address the skills.  </a:t>
            </a:r>
          </a:p>
          <a:p>
            <a:pPr lvl="1">
              <a:buFont typeface="Wingdings" pitchFamily="2" charset="2"/>
              <a:buChar char="Ø"/>
            </a:pPr>
            <a:r>
              <a:rPr lang="en-US" baseline="0" dirty="0" smtClean="0"/>
              <a:t> The Science teacher has a dual certification in math, the need in the school was science but as a hobby the teacher spends Saturdays as coach of the college math team</a:t>
            </a:r>
          </a:p>
          <a:p>
            <a:pPr lvl="1">
              <a:buFont typeface="Wingdings" pitchFamily="2" charset="2"/>
              <a:buChar char="Ø"/>
            </a:pPr>
            <a:r>
              <a:rPr lang="en-US" baseline="0" dirty="0" smtClean="0"/>
              <a:t>Prior to taking a job as a teacher, the foreign language instructor was an interpreter for the state department</a:t>
            </a:r>
          </a:p>
          <a:p>
            <a:pPr lvl="1">
              <a:buFont typeface="Wingdings" pitchFamily="2" charset="2"/>
              <a:buChar char="Ø"/>
            </a:pPr>
            <a:r>
              <a:rPr lang="en-US" baseline="0" dirty="0" smtClean="0"/>
              <a:t>As a change of careers the science instructor formally a veterinarian, volunteers with a local psychologist who conducts equine therapy.</a:t>
            </a:r>
          </a:p>
          <a:p>
            <a:pPr lvl="1">
              <a:buFont typeface="Wingdings" pitchFamily="2" charset="2"/>
              <a:buChar char="Ø"/>
            </a:pPr>
            <a:r>
              <a:rPr lang="en-US" baseline="0" dirty="0" smtClean="0"/>
              <a:t>A first year teacher who completed their student teaching in a day-school for special needs children. </a:t>
            </a:r>
            <a:endParaRPr lang="en-US" dirty="0" smtClean="0"/>
          </a:p>
          <a:p>
            <a:endParaRPr lang="en-US" dirty="0"/>
          </a:p>
        </p:txBody>
      </p:sp>
      <p:sp>
        <p:nvSpPr>
          <p:cNvPr id="4" name="Slide Number Placeholder 3"/>
          <p:cNvSpPr>
            <a:spLocks noGrp="1"/>
          </p:cNvSpPr>
          <p:nvPr>
            <p:ph type="sldNum" sz="quarter" idx="10"/>
          </p:nvPr>
        </p:nvSpPr>
        <p:spPr/>
        <p:txBody>
          <a:bodyPr/>
          <a:lstStyle/>
          <a:p>
            <a:fld id="{9D3D3282-2AC5-4FAA-9FFA-95808F042C4B}" type="slidenum">
              <a:rPr lang="en-US" smtClean="0"/>
              <a:pPr/>
              <a:t>12</a:t>
            </a:fld>
            <a:endParaRPr lang="en-US" dirty="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2 minutes</a:t>
            </a:r>
          </a:p>
          <a:p>
            <a:r>
              <a:rPr lang="en-US" dirty="0" smtClean="0"/>
              <a:t>In much the same</a:t>
            </a:r>
            <a:r>
              <a:rPr lang="en-US" baseline="0" dirty="0" smtClean="0"/>
              <a:t> way that individuals bring different qualities to the team pedagogical differences offer the same richness. The key to benefiting from pedagogical differences is to focus on the common goal rather than the means to get there.</a:t>
            </a:r>
            <a:endParaRPr lang="en-US" dirty="0"/>
          </a:p>
        </p:txBody>
      </p:sp>
      <p:sp>
        <p:nvSpPr>
          <p:cNvPr id="4" name="Slide Number Placeholder 3"/>
          <p:cNvSpPr>
            <a:spLocks noGrp="1"/>
          </p:cNvSpPr>
          <p:nvPr>
            <p:ph type="sldNum" sz="quarter" idx="10"/>
          </p:nvPr>
        </p:nvSpPr>
        <p:spPr/>
        <p:txBody>
          <a:bodyPr/>
          <a:lstStyle/>
          <a:p>
            <a:fld id="{9D3D3282-2AC5-4FAA-9FFA-95808F042C4B}" type="slidenum">
              <a:rPr lang="en-US" smtClean="0"/>
              <a:pPr/>
              <a:t>13</a:t>
            </a:fld>
            <a:endParaRPr lang="en-US" dirty="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3 minutes</a:t>
            </a:r>
          </a:p>
          <a:p>
            <a:r>
              <a:rPr lang="en-US" dirty="0" smtClean="0"/>
              <a:t>As you begin the process of developing a project, and</a:t>
            </a:r>
            <a:r>
              <a:rPr lang="en-US" baseline="0" dirty="0" smtClean="0"/>
              <a:t> activities within the project it is important that there are clear expectations of what will be learned/reinforced as a result of the individual activities and the project’s overarching theme.  This discussion is done within the cohort, a consensus must be reached prior to beginning the development of the Question.</a:t>
            </a:r>
          </a:p>
          <a:p>
            <a:endParaRPr lang="en-US" baseline="0" dirty="0" smtClean="0"/>
          </a:p>
          <a:p>
            <a:r>
              <a:rPr lang="en-US" baseline="0" dirty="0" smtClean="0"/>
              <a:t> </a:t>
            </a:r>
          </a:p>
          <a:p>
            <a:endParaRPr lang="en-US" baseline="0" dirty="0" smtClean="0"/>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9D3D3282-2AC5-4FAA-9FFA-95808F042C4B}" type="slidenum">
              <a:rPr lang="en-US" smtClean="0"/>
              <a:pPr/>
              <a:t>14</a:t>
            </a:fld>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rtl="0" eaLnBrk="1" latinLnBrk="0" hangingPunct="1"/>
            <a:r>
              <a:rPr lang="en-US" dirty="0" smtClean="0"/>
              <a:t>10 minutes</a:t>
            </a:r>
          </a:p>
          <a:p>
            <a:pPr rtl="0" eaLnBrk="1" latinLnBrk="0" hangingPunct="1"/>
            <a:r>
              <a:rPr lang="en-US" dirty="0" smtClean="0"/>
              <a:t>In Your cohort choose one of the listed topics to develop your question. Keep in mind your key skills. Discuss ways you can use the topic in your individual subject.</a:t>
            </a:r>
            <a:endParaRPr lang="en-US" dirty="0"/>
          </a:p>
        </p:txBody>
      </p:sp>
      <p:sp>
        <p:nvSpPr>
          <p:cNvPr id="4" name="Slide Number Placeholder 3"/>
          <p:cNvSpPr>
            <a:spLocks noGrp="1"/>
          </p:cNvSpPr>
          <p:nvPr>
            <p:ph type="sldNum" sz="quarter" idx="10"/>
          </p:nvPr>
        </p:nvSpPr>
        <p:spPr/>
        <p:txBody>
          <a:bodyPr/>
          <a:lstStyle/>
          <a:p>
            <a:fld id="{9D3D3282-2AC5-4FAA-9FFA-95808F042C4B}" type="slidenum">
              <a:rPr lang="en-US" smtClean="0"/>
              <a:pPr/>
              <a:t>15</a:t>
            </a:fld>
            <a:endParaRPr lang="en-US" dirty="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4 minutes</a:t>
            </a:r>
          </a:p>
          <a:p>
            <a:r>
              <a:rPr lang="en-US" dirty="0" smtClean="0"/>
              <a:t>Once your topic</a:t>
            </a:r>
            <a:r>
              <a:rPr lang="en-US" baseline="0" dirty="0" smtClean="0"/>
              <a:t> has been identified, development of the research question that ultimately becomes the project is the charge of the cohort. While this list is far from all inclusive, it offers some considerations for development of the project and the question.</a:t>
            </a:r>
          </a:p>
          <a:p>
            <a:r>
              <a:rPr lang="en-US" baseline="0" dirty="0" smtClean="0"/>
              <a:t>What are some additional considerations that you would add to the list?</a:t>
            </a:r>
          </a:p>
          <a:p>
            <a:r>
              <a:rPr lang="en-US" baseline="0" dirty="0" smtClean="0"/>
              <a:t>Why is interest and relevancy at the top of the list?</a:t>
            </a:r>
          </a:p>
          <a:p>
            <a:r>
              <a:rPr lang="en-US" baseline="0" dirty="0" smtClean="0"/>
              <a:t> </a:t>
            </a:r>
          </a:p>
        </p:txBody>
      </p:sp>
      <p:sp>
        <p:nvSpPr>
          <p:cNvPr id="4" name="Slide Number Placeholder 3"/>
          <p:cNvSpPr>
            <a:spLocks noGrp="1"/>
          </p:cNvSpPr>
          <p:nvPr>
            <p:ph type="sldNum" sz="quarter" idx="10"/>
          </p:nvPr>
        </p:nvSpPr>
        <p:spPr/>
        <p:txBody>
          <a:bodyPr/>
          <a:lstStyle/>
          <a:p>
            <a:fld id="{9D3D3282-2AC5-4FAA-9FFA-95808F042C4B}" type="slidenum">
              <a:rPr lang="en-US" smtClean="0"/>
              <a:pPr/>
              <a:t>16</a:t>
            </a:fld>
            <a:endParaRPr lang="en-US" dirty="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15 Minutes</a:t>
            </a:r>
          </a:p>
          <a:p>
            <a:endParaRPr lang="en-US" dirty="0" smtClean="0"/>
          </a:p>
          <a:p>
            <a:r>
              <a:rPr lang="en-US" dirty="0" smtClean="0"/>
              <a:t>Using the topic religion,</a:t>
            </a:r>
            <a:r>
              <a:rPr lang="en-US" baseline="0" dirty="0" smtClean="0"/>
              <a:t> develop a research question that will lend it’s self to the subjects represented in your cohort, and the key skills you have chosen. </a:t>
            </a:r>
          </a:p>
          <a:p>
            <a:r>
              <a:rPr lang="en-US" baseline="0" dirty="0" smtClean="0"/>
              <a:t>Does the Question have the characteristics of Good research Questions?</a:t>
            </a:r>
            <a:endParaRPr lang="en-US" dirty="0"/>
          </a:p>
        </p:txBody>
      </p:sp>
      <p:sp>
        <p:nvSpPr>
          <p:cNvPr id="4" name="Slide Number Placeholder 3"/>
          <p:cNvSpPr>
            <a:spLocks noGrp="1"/>
          </p:cNvSpPr>
          <p:nvPr>
            <p:ph type="sldNum" sz="quarter" idx="10"/>
          </p:nvPr>
        </p:nvSpPr>
        <p:spPr/>
        <p:txBody>
          <a:bodyPr/>
          <a:lstStyle/>
          <a:p>
            <a:fld id="{9D3D3282-2AC5-4FAA-9FFA-95808F042C4B}" type="slidenum">
              <a:rPr lang="en-US" smtClean="0"/>
              <a:pPr/>
              <a:t>17</a:t>
            </a:fld>
            <a:endParaRPr lang="en-US" dirty="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Sample Project based learning of Religion Topic</a:t>
            </a:r>
          </a:p>
          <a:p>
            <a:endParaRPr lang="en-US" dirty="0"/>
          </a:p>
        </p:txBody>
      </p:sp>
      <p:sp>
        <p:nvSpPr>
          <p:cNvPr id="4" name="Slide Number Placeholder 3"/>
          <p:cNvSpPr>
            <a:spLocks noGrp="1"/>
          </p:cNvSpPr>
          <p:nvPr>
            <p:ph type="sldNum" sz="quarter" idx="10"/>
          </p:nvPr>
        </p:nvSpPr>
        <p:spPr/>
        <p:txBody>
          <a:bodyPr/>
          <a:lstStyle/>
          <a:p>
            <a:fld id="{9D3D3282-2AC5-4FAA-9FFA-95808F042C4B}" type="slidenum">
              <a:rPr lang="en-US" smtClean="0"/>
              <a:pPr/>
              <a:t>18</a:t>
            </a:fld>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5 minutes</a:t>
            </a:r>
          </a:p>
          <a:p>
            <a:endParaRPr lang="en-US" dirty="0" smtClean="0"/>
          </a:p>
          <a:p>
            <a:r>
              <a:rPr lang="en-US" dirty="0" smtClean="0"/>
              <a:t>As you can</a:t>
            </a:r>
            <a:r>
              <a:rPr lang="en-US" baseline="0" dirty="0" smtClean="0"/>
              <a:t> see, the Over arching Question was in God We Trust, Subject matter took the topic and developed the subject to make the Question relevant to the discipline and to the students as well.  As the students did research, they learned about the subject matter and were able to present their findings in creative ways.</a:t>
            </a:r>
          </a:p>
          <a:p>
            <a:endParaRPr lang="en-US" dirty="0"/>
          </a:p>
        </p:txBody>
      </p:sp>
      <p:sp>
        <p:nvSpPr>
          <p:cNvPr id="4" name="Slide Number Placeholder 3"/>
          <p:cNvSpPr>
            <a:spLocks noGrp="1"/>
          </p:cNvSpPr>
          <p:nvPr>
            <p:ph type="sldNum" sz="quarter" idx="10"/>
          </p:nvPr>
        </p:nvSpPr>
        <p:spPr/>
        <p:txBody>
          <a:bodyPr/>
          <a:lstStyle/>
          <a:p>
            <a:fld id="{9D3D3282-2AC5-4FAA-9FFA-95808F042C4B}" type="slidenum">
              <a:rPr lang="en-US" smtClean="0"/>
              <a:pPr/>
              <a:t>19</a:t>
            </a:fld>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baseline="0" dirty="0" smtClean="0"/>
              <a:t> 5 minutes </a:t>
            </a:r>
            <a:r>
              <a:rPr lang="en-US" dirty="0" smtClean="0"/>
              <a:t>Welcome and ground rules have Teachers make Name</a:t>
            </a:r>
            <a:r>
              <a:rPr lang="en-US" baseline="0" dirty="0" smtClean="0"/>
              <a:t> tents if None are available</a:t>
            </a:r>
            <a:endParaRPr lang="en-US" dirty="0"/>
          </a:p>
        </p:txBody>
      </p:sp>
      <p:sp>
        <p:nvSpPr>
          <p:cNvPr id="4" name="Slide Number Placeholder 3"/>
          <p:cNvSpPr>
            <a:spLocks noGrp="1"/>
          </p:cNvSpPr>
          <p:nvPr>
            <p:ph type="sldNum" sz="quarter" idx="10"/>
          </p:nvPr>
        </p:nvSpPr>
        <p:spPr/>
        <p:txBody>
          <a:bodyPr/>
          <a:lstStyle/>
          <a:p>
            <a:fld id="{9D3D3282-2AC5-4FAA-9FFA-95808F042C4B}" type="slidenum">
              <a:rPr lang="en-US" smtClean="0"/>
              <a:pPr/>
              <a:t>2</a:t>
            </a:fld>
            <a:endParaRPr lang="en-US" dirty="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Beginning with one research question can often</a:t>
            </a:r>
            <a:r>
              <a:rPr lang="en-US" baseline="0" dirty="0" smtClean="0"/>
              <a:t> work well for developing projects. If the topic is an obscure one like religion, narrowing the topic to fit the needed skills is best.</a:t>
            </a:r>
          </a:p>
          <a:p>
            <a:r>
              <a:rPr lang="en-US" baseline="0" dirty="0" smtClean="0"/>
              <a:t>A word of caution allowing too much liberty can sometimes move the group away form the topic. Each question should be agreed upon prior to beginning the project.</a:t>
            </a:r>
            <a:endParaRPr lang="en-US" dirty="0"/>
          </a:p>
        </p:txBody>
      </p:sp>
      <p:sp>
        <p:nvSpPr>
          <p:cNvPr id="4" name="Slide Number Placeholder 3"/>
          <p:cNvSpPr>
            <a:spLocks noGrp="1"/>
          </p:cNvSpPr>
          <p:nvPr>
            <p:ph type="sldNum" sz="quarter" idx="10"/>
          </p:nvPr>
        </p:nvSpPr>
        <p:spPr/>
        <p:txBody>
          <a:bodyPr/>
          <a:lstStyle/>
          <a:p>
            <a:fld id="{9D3D3282-2AC5-4FAA-9FFA-95808F042C4B}" type="slidenum">
              <a:rPr lang="en-US" smtClean="0"/>
              <a:pPr/>
              <a:t>20</a:t>
            </a:fld>
            <a:endParaRPr lang="en-US" dirty="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Students had to create a visual representation of their findings. The visuals were then placed on display and a week long fair was held the week of Finals. For the final grade students had to present their projects at the fair.</a:t>
            </a:r>
            <a:endParaRPr lang="en-US" dirty="0"/>
          </a:p>
        </p:txBody>
      </p:sp>
      <p:sp>
        <p:nvSpPr>
          <p:cNvPr id="4" name="Slide Number Placeholder 3"/>
          <p:cNvSpPr>
            <a:spLocks noGrp="1"/>
          </p:cNvSpPr>
          <p:nvPr>
            <p:ph type="sldNum" sz="quarter" idx="10"/>
          </p:nvPr>
        </p:nvSpPr>
        <p:spPr/>
        <p:txBody>
          <a:bodyPr/>
          <a:lstStyle/>
          <a:p>
            <a:fld id="{9D3D3282-2AC5-4FAA-9FFA-95808F042C4B}" type="slidenum">
              <a:rPr lang="en-US" smtClean="0"/>
              <a:pPr/>
              <a:t>21</a:t>
            </a:fld>
            <a:endParaRPr lang="en-US" dirty="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Beginning with one research question can often</a:t>
            </a:r>
            <a:r>
              <a:rPr lang="en-US" baseline="0" dirty="0" smtClean="0"/>
              <a:t> work well for developing projects. If the topic is an obscure one like religion, narrowing the topic to fit the needed skills is best.</a:t>
            </a:r>
          </a:p>
          <a:p>
            <a:r>
              <a:rPr lang="en-US" baseline="0" dirty="0" smtClean="0"/>
              <a:t>A word of caution allowing too much liberty can sometimes move the group away form the topic. Each question should be agreed upon prior to beginning the project.</a:t>
            </a:r>
            <a:endParaRPr lang="en-US" dirty="0"/>
          </a:p>
        </p:txBody>
      </p:sp>
      <p:sp>
        <p:nvSpPr>
          <p:cNvPr id="4" name="Slide Number Placeholder 3"/>
          <p:cNvSpPr>
            <a:spLocks noGrp="1"/>
          </p:cNvSpPr>
          <p:nvPr>
            <p:ph type="sldNum" sz="quarter" idx="10"/>
          </p:nvPr>
        </p:nvSpPr>
        <p:spPr/>
        <p:txBody>
          <a:bodyPr/>
          <a:lstStyle/>
          <a:p>
            <a:fld id="{9D3D3282-2AC5-4FAA-9FFA-95808F042C4B}" type="slidenum">
              <a:rPr lang="en-US" smtClean="0"/>
              <a:pPr/>
              <a:t>22</a:t>
            </a:fld>
            <a:endParaRPr lang="en-US" dirty="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Students had to create a visual representation of their findings. The visuals were then placed on display and a week long fair was held the week of Finals. For the final grade students had to present their projects at the fair.</a:t>
            </a:r>
            <a:endParaRPr lang="en-US" dirty="0"/>
          </a:p>
        </p:txBody>
      </p:sp>
      <p:sp>
        <p:nvSpPr>
          <p:cNvPr id="4" name="Slide Number Placeholder 3"/>
          <p:cNvSpPr>
            <a:spLocks noGrp="1"/>
          </p:cNvSpPr>
          <p:nvPr>
            <p:ph type="sldNum" sz="quarter" idx="10"/>
          </p:nvPr>
        </p:nvSpPr>
        <p:spPr/>
        <p:txBody>
          <a:bodyPr/>
          <a:lstStyle/>
          <a:p>
            <a:fld id="{9D3D3282-2AC5-4FAA-9FFA-95808F042C4B}" type="slidenum">
              <a:rPr lang="en-US" smtClean="0"/>
              <a:pPr/>
              <a:t>23</a:t>
            </a:fld>
            <a:endParaRPr lang="en-US" dirty="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D3D3282-2AC5-4FAA-9FFA-95808F042C4B}" type="slidenum">
              <a:rPr lang="en-US" smtClean="0"/>
              <a:pPr/>
              <a:t>24</a:t>
            </a:fld>
            <a:endParaRPr lang="en-US" dirty="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D3D3282-2AC5-4FAA-9FFA-95808F042C4B}" type="slidenum">
              <a:rPr lang="en-US" smtClean="0"/>
              <a:pPr/>
              <a:t>25</a:t>
            </a:fld>
            <a:endParaRPr lang="en-US" dirty="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D3D3282-2AC5-4FAA-9FFA-95808F042C4B}" type="slidenum">
              <a:rPr lang="en-US" smtClean="0"/>
              <a:pPr/>
              <a:t>26</a:t>
            </a:fld>
            <a:endParaRPr lang="en-US" dirty="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9D3D3282-2AC5-4FAA-9FFA-95808F042C4B}" type="slidenum">
              <a:rPr lang="en-US" smtClean="0"/>
              <a:pPr/>
              <a:t>27</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3 minutes Discussion of Quote</a:t>
            </a:r>
          </a:p>
          <a:p>
            <a:endParaRPr lang="en-US" dirty="0" smtClean="0"/>
          </a:p>
          <a:p>
            <a:r>
              <a:rPr lang="en-US" dirty="0" smtClean="0"/>
              <a:t>For many of our students learning done in  the (classroom)isolation with no real world relationship or connections</a:t>
            </a:r>
            <a:r>
              <a:rPr lang="en-US" baseline="0" dirty="0" smtClean="0"/>
              <a:t> is a recipe for failure. Student’s in classrooms across the country sit before world class teachers yet  when they emerge from the classroom they are  still  ill equipped to meet the challenges of industry when they complete high school.</a:t>
            </a:r>
          </a:p>
          <a:p>
            <a:endParaRPr lang="en-US" baseline="0" dirty="0" smtClean="0"/>
          </a:p>
          <a:p>
            <a:r>
              <a:rPr lang="en-US" baseline="0" dirty="0" smtClean="0"/>
              <a:t>How can we turn the tide help students learn and retain the information we teach each day. Project based learning is one avenue to reach this goal. </a:t>
            </a:r>
          </a:p>
          <a:p>
            <a:endParaRPr lang="en-US" dirty="0"/>
          </a:p>
        </p:txBody>
      </p:sp>
      <p:sp>
        <p:nvSpPr>
          <p:cNvPr id="4" name="Slide Number Placeholder 3"/>
          <p:cNvSpPr>
            <a:spLocks noGrp="1"/>
          </p:cNvSpPr>
          <p:nvPr>
            <p:ph type="sldNum" sz="quarter" idx="10"/>
          </p:nvPr>
        </p:nvSpPr>
        <p:spPr/>
        <p:txBody>
          <a:bodyPr/>
          <a:lstStyle/>
          <a:p>
            <a:fld id="{9D3D3282-2AC5-4FAA-9FFA-95808F042C4B}" type="slidenum">
              <a:rPr lang="en-US" smtClean="0"/>
              <a:pPr/>
              <a:t>3</a:t>
            </a:fld>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  2</a:t>
            </a:r>
            <a:r>
              <a:rPr lang="en-US" baseline="0" dirty="0" smtClean="0"/>
              <a:t> minutes </a:t>
            </a:r>
            <a:r>
              <a:rPr lang="en-US" dirty="0" smtClean="0"/>
              <a:t>Presentation of Objectives</a:t>
            </a:r>
          </a:p>
          <a:p>
            <a:r>
              <a:rPr lang="en-US" dirty="0" smtClean="0"/>
              <a:t>Objectives </a:t>
            </a:r>
            <a:endParaRPr lang="en-US" dirty="0"/>
          </a:p>
        </p:txBody>
      </p:sp>
      <p:sp>
        <p:nvSpPr>
          <p:cNvPr id="4" name="Slide Number Placeholder 3"/>
          <p:cNvSpPr>
            <a:spLocks noGrp="1"/>
          </p:cNvSpPr>
          <p:nvPr>
            <p:ph type="sldNum" sz="quarter" idx="10"/>
          </p:nvPr>
        </p:nvSpPr>
        <p:spPr/>
        <p:txBody>
          <a:bodyPr/>
          <a:lstStyle/>
          <a:p>
            <a:fld id="{9D3D3282-2AC5-4FAA-9FFA-95808F042C4B}" type="slidenum">
              <a:rPr lang="en-US" smtClean="0"/>
              <a:pPr/>
              <a:t>4</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5 Minutes (pair</a:t>
            </a:r>
            <a:r>
              <a:rPr lang="en-US" baseline="0" dirty="0" smtClean="0"/>
              <a:t> </a:t>
            </a:r>
            <a:r>
              <a:rPr lang="en-US" dirty="0" smtClean="0"/>
              <a:t>share)</a:t>
            </a:r>
          </a:p>
          <a:p>
            <a:endParaRPr lang="en-US" dirty="0" smtClean="0"/>
          </a:p>
          <a:p>
            <a:r>
              <a:rPr lang="en-US" dirty="0" smtClean="0"/>
              <a:t>Come</a:t>
            </a:r>
            <a:r>
              <a:rPr lang="en-US" baseline="0" dirty="0" smtClean="0"/>
              <a:t> up with a definition of project based learning. Then provide examples of </a:t>
            </a:r>
          </a:p>
          <a:p>
            <a:endParaRPr lang="en-US" dirty="0" smtClean="0"/>
          </a:p>
          <a:p>
            <a:r>
              <a:rPr lang="en-US" dirty="0" smtClean="0"/>
              <a:t>What</a:t>
            </a:r>
            <a:r>
              <a:rPr lang="en-US" baseline="0" dirty="0" smtClean="0"/>
              <a:t> exactly is project based learning?</a:t>
            </a:r>
          </a:p>
          <a:p>
            <a:pPr lvl="1">
              <a:buFont typeface="Arial" pitchFamily="34" charset="0"/>
              <a:buChar char="•"/>
            </a:pPr>
            <a:r>
              <a:rPr lang="en-US" baseline="0" dirty="0" smtClean="0"/>
              <a:t>Using knowledge in a practical setting</a:t>
            </a:r>
          </a:p>
          <a:p>
            <a:pPr lvl="1">
              <a:buFont typeface="Arial" pitchFamily="34" charset="0"/>
              <a:buChar char="•"/>
            </a:pPr>
            <a:r>
              <a:rPr lang="en-US" baseline="0" dirty="0" smtClean="0"/>
              <a:t>Connecting learning to action to solve real life problems</a:t>
            </a:r>
          </a:p>
          <a:p>
            <a:pPr lvl="1">
              <a:buFont typeface="Arial" pitchFamily="34" charset="0"/>
              <a:buChar char="•"/>
            </a:pPr>
            <a:r>
              <a:rPr lang="en-US" baseline="0" dirty="0" smtClean="0"/>
              <a:t>Putting into practice things you have learned</a:t>
            </a:r>
          </a:p>
          <a:p>
            <a:pPr lvl="1">
              <a:buFont typeface="Arial" pitchFamily="34" charset="0"/>
              <a:buChar char="•"/>
            </a:pPr>
            <a:r>
              <a:rPr lang="en-US" baseline="0" dirty="0" smtClean="0"/>
              <a:t>Learning by doing</a:t>
            </a:r>
          </a:p>
          <a:p>
            <a:pPr lvl="1">
              <a:buFont typeface="Arial" pitchFamily="34" charset="0"/>
              <a:buNone/>
            </a:pPr>
            <a:endParaRPr lang="en-US" baseline="0" dirty="0" smtClean="0"/>
          </a:p>
          <a:p>
            <a:r>
              <a:rPr lang="en-US" baseline="0" dirty="0" smtClean="0"/>
              <a:t>What are some examples of project based learning?</a:t>
            </a:r>
          </a:p>
          <a:p>
            <a:pPr lvl="1">
              <a:buFont typeface="Arial" pitchFamily="34" charset="0"/>
              <a:buChar char="•"/>
            </a:pPr>
            <a:r>
              <a:rPr lang="en-US" baseline="0" dirty="0" smtClean="0"/>
              <a:t>Student Teaching assignments</a:t>
            </a:r>
          </a:p>
          <a:p>
            <a:pPr lvl="1">
              <a:buFont typeface="Arial" pitchFamily="34" charset="0"/>
              <a:buChar char="•"/>
            </a:pPr>
            <a:r>
              <a:rPr lang="en-US" baseline="0" dirty="0" smtClean="0"/>
              <a:t>Nursing Clinical assignment</a:t>
            </a:r>
          </a:p>
          <a:p>
            <a:pPr lvl="1">
              <a:buFont typeface="Arial" pitchFamily="34" charset="0"/>
              <a:buChar char="•"/>
            </a:pPr>
            <a:r>
              <a:rPr lang="en-US" baseline="0" dirty="0" smtClean="0"/>
              <a:t>Beauty Schools</a:t>
            </a:r>
          </a:p>
          <a:p>
            <a:pPr lvl="1">
              <a:buFont typeface="Arial" pitchFamily="34" charset="0"/>
              <a:buChar char="•"/>
            </a:pPr>
            <a:r>
              <a:rPr lang="en-US" baseline="0" dirty="0" smtClean="0"/>
              <a:t>Physician Residencies</a:t>
            </a:r>
          </a:p>
          <a:p>
            <a:pPr lvl="1">
              <a:buFont typeface="Arial" pitchFamily="34" charset="0"/>
              <a:buChar char="•"/>
            </a:pPr>
            <a:r>
              <a:rPr lang="en-US" baseline="0" dirty="0" smtClean="0"/>
              <a:t>Electrician apprenticeships</a:t>
            </a:r>
          </a:p>
          <a:p>
            <a:pPr lvl="1">
              <a:buFont typeface="Arial" pitchFamily="34" charset="0"/>
              <a:buChar char="•"/>
            </a:pPr>
            <a:endParaRPr lang="en-US" baseline="0" dirty="0" smtClean="0"/>
          </a:p>
          <a:p>
            <a:endParaRPr lang="en-US" dirty="0"/>
          </a:p>
        </p:txBody>
      </p:sp>
      <p:sp>
        <p:nvSpPr>
          <p:cNvPr id="4" name="Slide Number Placeholder 3"/>
          <p:cNvSpPr>
            <a:spLocks noGrp="1"/>
          </p:cNvSpPr>
          <p:nvPr>
            <p:ph type="sldNum" sz="quarter" idx="10"/>
          </p:nvPr>
        </p:nvSpPr>
        <p:spPr/>
        <p:txBody>
          <a:bodyPr/>
          <a:lstStyle/>
          <a:p>
            <a:fld id="{9D3D3282-2AC5-4FAA-9FFA-95808F042C4B}" type="slidenum">
              <a:rPr lang="en-US" smtClean="0"/>
              <a:pPr/>
              <a:t>5</a:t>
            </a:fld>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Project based learning, interdisciplinary learning, thematic learning all have similar qualities. They all lend themselves to an overarching theme, connecting teaching and learning to the theme, High interest</a:t>
            </a:r>
            <a:endParaRPr lang="en-US" dirty="0"/>
          </a:p>
        </p:txBody>
      </p:sp>
      <p:sp>
        <p:nvSpPr>
          <p:cNvPr id="4" name="Slide Number Placeholder 3"/>
          <p:cNvSpPr>
            <a:spLocks noGrp="1"/>
          </p:cNvSpPr>
          <p:nvPr>
            <p:ph type="sldNum" sz="quarter" idx="10"/>
          </p:nvPr>
        </p:nvSpPr>
        <p:spPr/>
        <p:txBody>
          <a:bodyPr/>
          <a:lstStyle/>
          <a:p>
            <a:fld id="{9D3D3282-2AC5-4FAA-9FFA-95808F042C4B}" type="slidenum">
              <a:rPr lang="en-US" smtClean="0"/>
              <a:pPr/>
              <a:t>6</a:t>
            </a:fld>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Project based learning is a carefully orchestrated plan of teaching</a:t>
            </a:r>
            <a:r>
              <a:rPr lang="en-US" baseline="0" dirty="0" smtClean="0"/>
              <a:t> and learning. A Needs assessment </a:t>
            </a:r>
            <a:endParaRPr lang="en-US" dirty="0"/>
          </a:p>
        </p:txBody>
      </p:sp>
      <p:sp>
        <p:nvSpPr>
          <p:cNvPr id="4" name="Slide Number Placeholder 3"/>
          <p:cNvSpPr>
            <a:spLocks noGrp="1"/>
          </p:cNvSpPr>
          <p:nvPr>
            <p:ph type="sldNum" sz="quarter" idx="10"/>
          </p:nvPr>
        </p:nvSpPr>
        <p:spPr/>
        <p:txBody>
          <a:bodyPr/>
          <a:lstStyle/>
          <a:p>
            <a:fld id="{9D3D3282-2AC5-4FAA-9FFA-95808F042C4B}" type="slidenum">
              <a:rPr lang="en-US" smtClean="0"/>
              <a:pPr/>
              <a:t>7</a:t>
            </a:fld>
            <a:endParaRPr lang="en-US" dirty="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Pt. 1 Take 5 minutes to get into departmental</a:t>
            </a:r>
            <a:r>
              <a:rPr lang="en-US" baseline="0" dirty="0" smtClean="0"/>
              <a:t> groups. Brainstorm the areas students have the most significant deficiencies. Select the top 2 -3 areas and write them on poster paper.</a:t>
            </a:r>
          </a:p>
          <a:p>
            <a:pPr>
              <a:buFont typeface="Arial" pitchFamily="34" charset="0"/>
              <a:buChar char="•"/>
            </a:pPr>
            <a:r>
              <a:rPr lang="en-US" baseline="0" dirty="0" smtClean="0"/>
              <a:t>Math</a:t>
            </a:r>
          </a:p>
          <a:p>
            <a:pPr>
              <a:buFont typeface="Arial" pitchFamily="34" charset="0"/>
              <a:buChar char="•"/>
            </a:pPr>
            <a:r>
              <a:rPr lang="en-US" baseline="0" dirty="0" smtClean="0"/>
              <a:t>English</a:t>
            </a:r>
          </a:p>
          <a:p>
            <a:pPr>
              <a:buFont typeface="Arial" pitchFamily="34" charset="0"/>
              <a:buChar char="•"/>
            </a:pPr>
            <a:r>
              <a:rPr lang="en-US" baseline="0" dirty="0" smtClean="0"/>
              <a:t>Foreign Language</a:t>
            </a:r>
          </a:p>
          <a:p>
            <a:pPr>
              <a:buFont typeface="Arial" pitchFamily="34" charset="0"/>
              <a:buChar char="•"/>
            </a:pPr>
            <a:r>
              <a:rPr lang="en-US" baseline="0" dirty="0" smtClean="0"/>
              <a:t>History</a:t>
            </a:r>
          </a:p>
          <a:p>
            <a:pPr>
              <a:buFont typeface="Arial" pitchFamily="34" charset="0"/>
              <a:buChar char="•"/>
            </a:pPr>
            <a:r>
              <a:rPr lang="en-US" baseline="0" dirty="0" smtClean="0"/>
              <a:t>Science</a:t>
            </a:r>
          </a:p>
          <a:p>
            <a:pPr>
              <a:buFont typeface="Arial" pitchFamily="34" charset="0"/>
              <a:buChar char="•"/>
            </a:pPr>
            <a:r>
              <a:rPr lang="en-US" baseline="0" dirty="0" smtClean="0"/>
              <a:t>Other</a:t>
            </a:r>
          </a:p>
          <a:p>
            <a:pPr>
              <a:buFont typeface="Arial" pitchFamily="34" charset="0"/>
              <a:buChar char="•"/>
            </a:pPr>
            <a:endParaRPr lang="en-US" baseline="0" dirty="0" smtClean="0"/>
          </a:p>
          <a:p>
            <a:pPr>
              <a:buFont typeface="Arial" pitchFamily="34" charset="0"/>
              <a:buNone/>
            </a:pPr>
            <a:r>
              <a:rPr lang="en-US" baseline="0" dirty="0" smtClean="0"/>
              <a:t>5 minutes</a:t>
            </a:r>
          </a:p>
          <a:p>
            <a:pPr>
              <a:buFont typeface="Arial" pitchFamily="34" charset="0"/>
              <a:buNone/>
            </a:pPr>
            <a:r>
              <a:rPr lang="en-US" baseline="0" dirty="0" smtClean="0"/>
              <a:t>Part 2 </a:t>
            </a:r>
          </a:p>
          <a:p>
            <a:pPr>
              <a:buFont typeface="Arial" pitchFamily="34" charset="0"/>
              <a:buChar char="•"/>
            </a:pPr>
            <a:r>
              <a:rPr lang="en-US" baseline="0" dirty="0" smtClean="0"/>
              <a:t>Using colored cards assemble yourself in groups where there is 1 person having each of the colored cards (same schools please work together if applicable)</a:t>
            </a:r>
          </a:p>
          <a:p>
            <a:pPr>
              <a:buFont typeface="Arial" pitchFamily="34" charset="0"/>
              <a:buChar char="•"/>
            </a:pPr>
            <a:r>
              <a:rPr lang="en-US" baseline="0" dirty="0" smtClean="0"/>
              <a:t>Size of group can be 3-5 no more that 5</a:t>
            </a:r>
          </a:p>
          <a:p>
            <a:pPr>
              <a:buFont typeface="Arial" pitchFamily="34" charset="0"/>
              <a:buChar char="•"/>
            </a:pPr>
            <a:r>
              <a:rPr lang="en-US" baseline="0" dirty="0" smtClean="0"/>
              <a:t>Share your selections with the group</a:t>
            </a:r>
          </a:p>
          <a:p>
            <a:pPr>
              <a:buFont typeface="Arial" pitchFamily="34" charset="0"/>
              <a:buChar char="•"/>
            </a:pPr>
            <a:endParaRPr lang="en-US" baseline="0" dirty="0" smtClean="0"/>
          </a:p>
          <a:p>
            <a:pPr>
              <a:buFont typeface="Arial" pitchFamily="34" charset="0"/>
              <a:buChar char="•"/>
            </a:pPr>
            <a:endParaRPr lang="en-US" baseline="0" dirty="0" smtClean="0"/>
          </a:p>
          <a:p>
            <a:pPr>
              <a:buFont typeface="Arial" pitchFamily="34" charset="0"/>
              <a:buChar char="•"/>
            </a:pPr>
            <a:endParaRPr lang="en-US" baseline="0" dirty="0" smtClean="0"/>
          </a:p>
          <a:p>
            <a:pPr>
              <a:buFont typeface="Arial" pitchFamily="34" charset="0"/>
              <a:buChar char="•"/>
            </a:pPr>
            <a:endParaRPr lang="en-US" baseline="0" dirty="0" smtClean="0"/>
          </a:p>
          <a:p>
            <a:pPr>
              <a:buFont typeface="Arial" pitchFamily="34" charset="0"/>
              <a:buChar char="•"/>
            </a:pPr>
            <a:endParaRPr lang="en-US" baseline="0" dirty="0" smtClean="0"/>
          </a:p>
          <a:p>
            <a:pPr>
              <a:buFont typeface="Arial" pitchFamily="34" charset="0"/>
              <a:buChar char="•"/>
            </a:pPr>
            <a:endParaRPr lang="en-US" baseline="0" dirty="0" smtClean="0"/>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fld id="{9D3D3282-2AC5-4FAA-9FFA-95808F042C4B}" type="slidenum">
              <a:rPr lang="en-US" smtClean="0"/>
              <a:pPr/>
              <a:t>8</a:t>
            </a:fld>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3 minutes</a:t>
            </a:r>
          </a:p>
          <a:p>
            <a:r>
              <a:rPr lang="en-US" dirty="0" smtClean="0"/>
              <a:t>Cohorts</a:t>
            </a:r>
            <a:r>
              <a:rPr lang="en-US" baseline="0" dirty="0" smtClean="0"/>
              <a:t> offer the ability to share knowledge and information among a group with the same goal. </a:t>
            </a:r>
          </a:p>
          <a:p>
            <a:r>
              <a:rPr lang="en-US" baseline="0" dirty="0" smtClean="0"/>
              <a:t>Teachers of one school are a  large interdisciplinary cohort with the desire to make students within that school successful.</a:t>
            </a:r>
          </a:p>
          <a:p>
            <a:endParaRPr lang="en-US" baseline="0" dirty="0" smtClean="0"/>
          </a:p>
          <a:p>
            <a:r>
              <a:rPr lang="en-US" baseline="0" dirty="0" smtClean="0"/>
              <a:t>On a smaller scale developing interdisciplinary cohorts can examine the needs of a select group of students to fine tune the learning of the students and improve key skills. </a:t>
            </a:r>
          </a:p>
          <a:p>
            <a:endParaRPr lang="en-US" baseline="0" dirty="0" smtClean="0"/>
          </a:p>
          <a:p>
            <a:r>
              <a:rPr lang="en-US" baseline="0" dirty="0" smtClean="0"/>
              <a:t>Students and teachers within the IIC are carefully chosen to ensure the skills targeted are those most needed for the group. </a:t>
            </a:r>
            <a:endParaRPr lang="en-US" dirty="0"/>
          </a:p>
        </p:txBody>
      </p:sp>
      <p:sp>
        <p:nvSpPr>
          <p:cNvPr id="4" name="Slide Number Placeholder 3"/>
          <p:cNvSpPr>
            <a:spLocks noGrp="1"/>
          </p:cNvSpPr>
          <p:nvPr>
            <p:ph type="sldNum" sz="quarter" idx="10"/>
          </p:nvPr>
        </p:nvSpPr>
        <p:spPr/>
        <p:txBody>
          <a:bodyPr/>
          <a:lstStyle/>
          <a:p>
            <a:fld id="{9D3D3282-2AC5-4FAA-9FFA-95808F042C4B}" type="slidenum">
              <a:rPr lang="en-US" smtClean="0"/>
              <a:pPr/>
              <a:t>9</a:t>
            </a:fld>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E34FCE2D-DDA1-4F44-B097-87853E29588C}" type="datetimeFigureOut">
              <a:rPr lang="en-US" smtClean="0"/>
              <a:pPr/>
              <a:t>5/17/2011</a:t>
            </a:fld>
            <a:endParaRPr lang="en-US" dirty="0"/>
          </a:p>
        </p:txBody>
      </p:sp>
      <p:sp>
        <p:nvSpPr>
          <p:cNvPr id="17" name="Footer Placeholder 16"/>
          <p:cNvSpPr>
            <a:spLocks noGrp="1"/>
          </p:cNvSpPr>
          <p:nvPr>
            <p:ph type="ftr" sz="quarter" idx="11"/>
          </p:nvPr>
        </p:nvSpPr>
        <p:spPr/>
        <p:txBody>
          <a:bodyPr/>
          <a:lstStyle/>
          <a:p>
            <a:endParaRPr lang="en-US" dirty="0"/>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9B2D053E-5FD3-42C2-A06E-BA79C240301C}" type="slidenum">
              <a:rPr lang="en-US" smtClean="0"/>
              <a:pPr/>
              <a:t>‹#›</a:t>
            </a:fld>
            <a:endParaRPr lang="en-US" dirty="0"/>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34FCE2D-DDA1-4F44-B097-87853E29588C}" type="datetimeFigureOut">
              <a:rPr lang="en-US" smtClean="0"/>
              <a:pPr/>
              <a:t>5/17/2011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B2D053E-5FD3-42C2-A06E-BA79C240301C}"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34FCE2D-DDA1-4F44-B097-87853E29588C}" type="datetimeFigureOut">
              <a:rPr lang="en-US" smtClean="0"/>
              <a:pPr/>
              <a:t>5/17/2011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B2D053E-5FD3-42C2-A06E-BA79C240301C}"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E34FCE2D-DDA1-4F44-B097-87853E29588C}" type="datetimeFigureOut">
              <a:rPr lang="en-US" smtClean="0"/>
              <a:pPr/>
              <a:t>5/17/2011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9B2D053E-5FD3-42C2-A06E-BA79C240301C}" type="slidenum">
              <a:rPr lang="en-US" smtClean="0"/>
              <a:pPr/>
              <a:t>‹#›</a:t>
            </a:fld>
            <a:endParaRPr lang="en-US" dirty="0"/>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E34FCE2D-DDA1-4F44-B097-87853E29588C}" type="datetimeFigureOut">
              <a:rPr lang="en-US" smtClean="0"/>
              <a:pPr/>
              <a:t>5/17/2011</a:t>
            </a:fld>
            <a:endParaRPr lang="en-US" dirty="0"/>
          </a:p>
        </p:txBody>
      </p:sp>
      <p:sp>
        <p:nvSpPr>
          <p:cNvPr id="5" name="Footer Placeholder 4"/>
          <p:cNvSpPr>
            <a:spLocks noGrp="1"/>
          </p:cNvSpPr>
          <p:nvPr>
            <p:ph type="ftr" sz="quarter" idx="11"/>
          </p:nvPr>
        </p:nvSpPr>
        <p:spPr>
          <a:xfrm>
            <a:off x="800100" y="6172200"/>
            <a:ext cx="4000500" cy="457200"/>
          </a:xfrm>
        </p:spPr>
        <p:txBody>
          <a:bodyPr/>
          <a:lstStyle/>
          <a:p>
            <a:endParaRPr lang="en-US" dirty="0"/>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6" name="Slide Number Placeholder 5"/>
          <p:cNvSpPr>
            <a:spLocks noGrp="1"/>
          </p:cNvSpPr>
          <p:nvPr>
            <p:ph type="sldNum" sz="quarter" idx="12"/>
          </p:nvPr>
        </p:nvSpPr>
        <p:spPr>
          <a:xfrm>
            <a:off x="146304" y="6208776"/>
            <a:ext cx="457200" cy="457200"/>
          </a:xfrm>
        </p:spPr>
        <p:txBody>
          <a:bodyPr/>
          <a:lstStyle/>
          <a:p>
            <a:fld id="{9B2D053E-5FD3-42C2-A06E-BA79C240301C}"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E34FCE2D-DDA1-4F44-B097-87853E29588C}" type="datetimeFigureOut">
              <a:rPr lang="en-US" smtClean="0"/>
              <a:pPr/>
              <a:t>5/17/2011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B2D053E-5FD3-42C2-A06E-BA79C240301C}" type="slidenum">
              <a:rPr lang="en-US" smtClean="0"/>
              <a:pPr/>
              <a:t>‹#›</a:t>
            </a:fld>
            <a:endParaRPr lang="en-US" dirty="0"/>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E34FCE2D-DDA1-4F44-B097-87853E29588C}" type="datetimeFigureOut">
              <a:rPr lang="en-US" smtClean="0"/>
              <a:pPr/>
              <a:t>5/17/2011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9B2D053E-5FD3-42C2-A06E-BA79C240301C}" type="slidenum">
              <a:rPr lang="en-US" smtClean="0"/>
              <a:pPr/>
              <a:t>‹#›</a:t>
            </a:fld>
            <a:endParaRPr lang="en-US" dirty="0"/>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E34FCE2D-DDA1-4F44-B097-87853E29588C}" type="datetimeFigureOut">
              <a:rPr lang="en-US" smtClean="0"/>
              <a:pPr/>
              <a:t>5/17/2011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9B2D053E-5FD3-42C2-A06E-BA79C240301C}"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34FCE2D-DDA1-4F44-B097-87853E29588C}" type="datetimeFigureOut">
              <a:rPr lang="en-US" smtClean="0"/>
              <a:pPr/>
              <a:t>5/17/2011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9B2D053E-5FD3-42C2-A06E-BA79C240301C}"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34FCE2D-DDA1-4F44-B097-87853E29588C}" type="datetimeFigureOut">
              <a:rPr lang="en-US" smtClean="0"/>
              <a:pPr/>
              <a:t>5/17/2011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9B2D053E-5FD3-42C2-A06E-BA79C240301C}" type="slidenum">
              <a:rPr lang="en-US" smtClean="0"/>
              <a:pPr/>
              <a:t>‹#›</a:t>
            </a:fld>
            <a:endParaRPr lang="en-US" dirty="0"/>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E34FCE2D-DDA1-4F44-B097-87853E29588C}" type="datetimeFigureOut">
              <a:rPr lang="en-US" smtClean="0"/>
              <a:pPr/>
              <a:t>5/17/2011</a:t>
            </a:fld>
            <a:endParaRPr lang="en-US" dirty="0"/>
          </a:p>
        </p:txBody>
      </p:sp>
      <p:sp>
        <p:nvSpPr>
          <p:cNvPr id="6" name="Footer Placeholder 5"/>
          <p:cNvSpPr>
            <a:spLocks noGrp="1"/>
          </p:cNvSpPr>
          <p:nvPr>
            <p:ph type="ftr" sz="quarter" idx="11"/>
          </p:nvPr>
        </p:nvSpPr>
        <p:spPr>
          <a:xfrm>
            <a:off x="914400" y="6172200"/>
            <a:ext cx="3886200" cy="457200"/>
          </a:xfrm>
        </p:spPr>
        <p:txBody>
          <a:bodyPr/>
          <a:lstStyle/>
          <a:p>
            <a:endParaRPr lang="en-US" dirty="0"/>
          </a:p>
        </p:txBody>
      </p:sp>
      <p:sp>
        <p:nvSpPr>
          <p:cNvPr id="7" name="Slide Number Placeholder 6"/>
          <p:cNvSpPr>
            <a:spLocks noGrp="1"/>
          </p:cNvSpPr>
          <p:nvPr>
            <p:ph type="sldNum" sz="quarter" idx="12"/>
          </p:nvPr>
        </p:nvSpPr>
        <p:spPr>
          <a:xfrm>
            <a:off x="146304" y="6208776"/>
            <a:ext cx="457200" cy="457200"/>
          </a:xfrm>
        </p:spPr>
        <p:txBody>
          <a:bodyPr/>
          <a:lstStyle/>
          <a:p>
            <a:fld id="{9B2D053E-5FD3-42C2-A06E-BA79C240301C}" type="slidenum">
              <a:rPr lang="en-US" smtClean="0"/>
              <a:pPr/>
              <a:t>‹#›</a:t>
            </a:fld>
            <a:endParaRPr lang="en-US" dirty="0"/>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dirty="0"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dirty="0"/>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E34FCE2D-DDA1-4F44-B097-87853E29588C}" type="datetimeFigureOut">
              <a:rPr lang="en-US" smtClean="0"/>
              <a:pPr/>
              <a:t>5/17/2011</a:t>
            </a:fld>
            <a:endParaRPr lang="en-US" dirty="0"/>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dirty="0"/>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9B2D053E-5FD3-42C2-A06E-BA79C240301C}"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5.wmf"/></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6.wmf"/></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7.wmf"/></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4.wmf"/></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4.wmf"/></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4.xml"/><Relationship Id="rId7" Type="http://schemas.openxmlformats.org/officeDocument/2006/relationships/image" Target="../media/image9.png"/><Relationship Id="rId2" Type="http://schemas.openxmlformats.org/officeDocument/2006/relationships/video" Target="file:///C:\Users\Creative%20Minds\Documents\My%20Dropbox\My%20Stuff\PQI%20PINK\creativeminds\IN%20GOD%20WE%20TRUST.wmv" TargetMode="External"/><Relationship Id="rId1" Type="http://schemas.openxmlformats.org/officeDocument/2006/relationships/vmlDrawing" Target="../drawings/vmlDrawing1.vml"/><Relationship Id="rId6" Type="http://schemas.openxmlformats.org/officeDocument/2006/relationships/package" Target="../embeddings/Microsoft_Office_PowerPoint_Presentation1.pptx"/><Relationship Id="rId5" Type="http://schemas.openxmlformats.org/officeDocument/2006/relationships/image" Target="../media/image2.png"/><Relationship Id="rId4"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7.xml"/><Relationship Id="rId4" Type="http://schemas.openxmlformats.org/officeDocument/2006/relationships/image" Target="../media/image6.wmf"/></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3.wmf"/></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6.wmf"/></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3.wmf"/></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4.wmf"/></Relationships>
</file>

<file path=ppt/slides/_rels/slide26.xml.rels><?xml version="1.0" encoding="UTF-8" standalone="yes"?>
<Relationships xmlns="http://schemas.openxmlformats.org/package/2006/relationships"><Relationship Id="rId8" Type="http://schemas.openxmlformats.org/officeDocument/2006/relationships/hyperlink" Target="http://www.aacu.org/peerreview/pr-sufa05/pr_sufa05realitycheck.cfm" TargetMode="External"/><Relationship Id="rId3" Type="http://schemas.openxmlformats.org/officeDocument/2006/relationships/image" Target="../media/image2.png"/><Relationship Id="rId7" Type="http://schemas.openxmlformats.org/officeDocument/2006/relationships/hyperlink" Target="http://www.aacu.org/peerreview/pr-sufa05/pr_sufa05research.cfm" TargetMode="External"/><Relationship Id="rId2" Type="http://schemas.openxmlformats.org/officeDocument/2006/relationships/notesSlide" Target="../notesSlides/notesSlide26.xml"/><Relationship Id="rId1" Type="http://schemas.openxmlformats.org/officeDocument/2006/relationships/slideLayout" Target="../slideLayouts/slideLayout6.xml"/><Relationship Id="rId6" Type="http://schemas.openxmlformats.org/officeDocument/2006/relationships/hyperlink" Target="http://www.aacu.org/peerreview/pr-sufa05/pr_sufa05practice1.cfm" TargetMode="External"/><Relationship Id="rId5" Type="http://schemas.openxmlformats.org/officeDocument/2006/relationships/hyperlink" Target="http://www.units.muohio.edu/aisorg/" TargetMode="External"/><Relationship Id="rId4" Type="http://schemas.openxmlformats.org/officeDocument/2006/relationships/hyperlink" Target="http://www.aacu.org/integrative_learning/pdfs/ILP_Statement.pdf"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3.wmf"/></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4.wmf"/></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new 2"/>
          <p:cNvPicPr>
            <a:picLocks noChangeAspect="1" noChangeArrowheads="1"/>
          </p:cNvPicPr>
          <p:nvPr/>
        </p:nvPicPr>
        <p:blipFill>
          <a:blip r:embed="rId3" cstate="print"/>
          <a:srcRect l="5882"/>
          <a:stretch>
            <a:fillRect/>
          </a:stretch>
        </p:blipFill>
        <p:spPr bwMode="auto">
          <a:xfrm>
            <a:off x="7239000" y="4848744"/>
            <a:ext cx="1600200" cy="1623494"/>
          </a:xfrm>
          <a:prstGeom prst="rect">
            <a:avLst/>
          </a:prstGeom>
          <a:noFill/>
          <a:ln w="9525">
            <a:noFill/>
            <a:miter lim="800000"/>
            <a:headEnd/>
            <a:tailEnd/>
          </a:ln>
        </p:spPr>
      </p:pic>
      <p:sp>
        <p:nvSpPr>
          <p:cNvPr id="8" name="Rectangle 7"/>
          <p:cNvSpPr/>
          <p:nvPr/>
        </p:nvSpPr>
        <p:spPr>
          <a:xfrm>
            <a:off x="0" y="1524000"/>
            <a:ext cx="9144000" cy="1569660"/>
          </a:xfrm>
          <a:prstGeom prst="rect">
            <a:avLst/>
          </a:prstGeom>
          <a:noFill/>
        </p:spPr>
        <p:txBody>
          <a:bodyPr wrap="square" lIns="91440" tIns="45720" rIns="91440" bIns="4572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Improving Reading, Math and critical thinking across the curriculum with project based activities</a:t>
            </a:r>
            <a:endParaRPr lang="en-US" sz="3200" b="1" cap="all" spc="0"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9" name="TextBox 5"/>
          <p:cNvSpPr txBox="1"/>
          <p:nvPr/>
        </p:nvSpPr>
        <p:spPr>
          <a:xfrm>
            <a:off x="304800" y="5204012"/>
            <a:ext cx="5867400" cy="1200329"/>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 </a:t>
            </a:r>
            <a:r>
              <a:rPr lang="en-US" sz="2400" dirty="0" smtClean="0">
                <a:solidFill>
                  <a:schemeClr val="bg2">
                    <a:lumMod val="10000"/>
                  </a:schemeClr>
                </a:solidFill>
              </a:rPr>
              <a:t>Promise Academy at Robert Vaux High School</a:t>
            </a:r>
          </a:p>
          <a:p>
            <a:r>
              <a:rPr lang="en-US" sz="2400" dirty="0" smtClean="0">
                <a:solidFill>
                  <a:schemeClr val="bg2">
                    <a:lumMod val="10000"/>
                  </a:schemeClr>
                </a:solidFill>
              </a:rPr>
              <a:t>Promise Academy  at University City High School</a:t>
            </a:r>
          </a:p>
          <a:p>
            <a:r>
              <a:rPr lang="en-US" sz="2400" dirty="0" smtClean="0">
                <a:solidFill>
                  <a:schemeClr val="bg2">
                    <a:lumMod val="10000"/>
                  </a:schemeClr>
                </a:solidFill>
              </a:rPr>
              <a:t>Philadelphia, </a:t>
            </a:r>
            <a:r>
              <a:rPr lang="en-US" sz="2400" smtClean="0">
                <a:solidFill>
                  <a:schemeClr val="bg2">
                    <a:lumMod val="10000"/>
                  </a:schemeClr>
                </a:solidFill>
              </a:rPr>
              <a:t>PA </a:t>
            </a:r>
            <a:endParaRPr lang="en-US" sz="2400" dirty="0">
              <a:solidFill>
                <a:schemeClr val="bg2">
                  <a:lumMod val="10000"/>
                </a:schemeClr>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new 2"/>
          <p:cNvPicPr>
            <a:picLocks noChangeAspect="1" noChangeArrowheads="1"/>
          </p:cNvPicPr>
          <p:nvPr/>
        </p:nvPicPr>
        <p:blipFill>
          <a:blip r:embed="rId3" cstate="print"/>
          <a:srcRect l="5882"/>
          <a:stretch>
            <a:fillRect/>
          </a:stretch>
        </p:blipFill>
        <p:spPr bwMode="auto">
          <a:xfrm>
            <a:off x="7239000" y="4724400"/>
            <a:ext cx="1600200" cy="1900238"/>
          </a:xfrm>
          <a:prstGeom prst="rect">
            <a:avLst/>
          </a:prstGeom>
          <a:noFill/>
          <a:ln w="9525">
            <a:noFill/>
            <a:miter lim="800000"/>
            <a:headEnd/>
            <a:tailEnd/>
          </a:ln>
        </p:spPr>
      </p:pic>
      <p:sp>
        <p:nvSpPr>
          <p:cNvPr id="3" name="Title 2"/>
          <p:cNvSpPr>
            <a:spLocks noGrp="1"/>
          </p:cNvSpPr>
          <p:nvPr>
            <p:ph type="title"/>
          </p:nvPr>
        </p:nvSpPr>
        <p:spPr/>
        <p:txBody>
          <a:bodyPr/>
          <a:lstStyle/>
          <a:p>
            <a:r>
              <a:rPr lang="en-US" dirty="0" smtClean="0">
                <a:solidFill>
                  <a:srgbClr val="00B050"/>
                </a:solidFill>
              </a:rPr>
              <a:t>Developing Cohorts</a:t>
            </a:r>
            <a:endParaRPr lang="en-US" dirty="0">
              <a:solidFill>
                <a:srgbClr val="00B050"/>
              </a:solidFill>
            </a:endParaRPr>
          </a:p>
        </p:txBody>
      </p:sp>
      <p:sp>
        <p:nvSpPr>
          <p:cNvPr id="4" name="Content Placeholder 3"/>
          <p:cNvSpPr>
            <a:spLocks noGrp="1"/>
          </p:cNvSpPr>
          <p:nvPr>
            <p:ph sz="quarter" idx="1"/>
          </p:nvPr>
        </p:nvSpPr>
        <p:spPr/>
        <p:txBody>
          <a:bodyPr>
            <a:normAutofit fontScale="92500"/>
          </a:bodyPr>
          <a:lstStyle/>
          <a:p>
            <a:pPr>
              <a:buNone/>
            </a:pPr>
            <a:r>
              <a:rPr lang="en-US" dirty="0" smtClean="0">
                <a:solidFill>
                  <a:srgbClr val="0070C0"/>
                </a:solidFill>
                <a:latin typeface="Aharoni" pitchFamily="2" charset="-79"/>
                <a:cs typeface="Aharoni" pitchFamily="2" charset="-79"/>
              </a:rPr>
              <a:t>Teacher Considerations</a:t>
            </a:r>
          </a:p>
          <a:p>
            <a:r>
              <a:rPr lang="en-US" dirty="0" smtClean="0">
                <a:solidFill>
                  <a:schemeClr val="accent5">
                    <a:lumMod val="50000"/>
                  </a:schemeClr>
                </a:solidFill>
                <a:latin typeface="Aharoni" pitchFamily="2" charset="-79"/>
                <a:cs typeface="Aharoni" pitchFamily="2" charset="-79"/>
              </a:rPr>
              <a:t>What are the key skills to be improved</a:t>
            </a:r>
          </a:p>
          <a:p>
            <a:r>
              <a:rPr lang="en-US" dirty="0" smtClean="0">
                <a:solidFill>
                  <a:schemeClr val="accent5">
                    <a:lumMod val="50000"/>
                  </a:schemeClr>
                </a:solidFill>
                <a:latin typeface="Aharoni" pitchFamily="2" charset="-79"/>
                <a:cs typeface="Aharoni" pitchFamily="2" charset="-79"/>
              </a:rPr>
              <a:t>What can different individuals bring to the team</a:t>
            </a:r>
          </a:p>
          <a:p>
            <a:r>
              <a:rPr lang="en-US" dirty="0" smtClean="0">
                <a:solidFill>
                  <a:schemeClr val="accent5">
                    <a:lumMod val="50000"/>
                  </a:schemeClr>
                </a:solidFill>
                <a:latin typeface="Aharoni" pitchFamily="2" charset="-79"/>
                <a:cs typeface="Aharoni" pitchFamily="2" charset="-79"/>
              </a:rPr>
              <a:t>How can pedagogical differences strengthen the team?</a:t>
            </a:r>
          </a:p>
          <a:p>
            <a:r>
              <a:rPr lang="en-US" dirty="0" smtClean="0">
                <a:solidFill>
                  <a:schemeClr val="accent5">
                    <a:lumMod val="50000"/>
                  </a:schemeClr>
                </a:solidFill>
                <a:latin typeface="Aharoni" pitchFamily="2" charset="-79"/>
                <a:cs typeface="Aharoni" pitchFamily="2" charset="-79"/>
              </a:rPr>
              <a:t>Who are the students </a:t>
            </a:r>
          </a:p>
        </p:txBody>
      </p:sp>
      <p:sp>
        <p:nvSpPr>
          <p:cNvPr id="5" name="Content Placeholder 4"/>
          <p:cNvSpPr>
            <a:spLocks noGrp="1"/>
          </p:cNvSpPr>
          <p:nvPr>
            <p:ph sz="quarter" idx="2"/>
          </p:nvPr>
        </p:nvSpPr>
        <p:spPr/>
        <p:txBody>
          <a:bodyPr>
            <a:normAutofit fontScale="92500"/>
          </a:bodyPr>
          <a:lstStyle/>
          <a:p>
            <a:pPr>
              <a:buClr>
                <a:schemeClr val="accent5">
                  <a:lumMod val="50000"/>
                </a:schemeClr>
              </a:buClr>
              <a:buNone/>
            </a:pPr>
            <a:r>
              <a:rPr lang="en-US" dirty="0" smtClean="0">
                <a:solidFill>
                  <a:schemeClr val="accent5">
                    <a:lumMod val="50000"/>
                  </a:schemeClr>
                </a:solidFill>
                <a:latin typeface="Aharoni" pitchFamily="2" charset="-79"/>
                <a:cs typeface="Aharoni" pitchFamily="2" charset="-79"/>
              </a:rPr>
              <a:t>Student Considerations</a:t>
            </a:r>
          </a:p>
          <a:p>
            <a:pPr>
              <a:buClr>
                <a:schemeClr val="accent5">
                  <a:lumMod val="50000"/>
                </a:schemeClr>
              </a:buClr>
            </a:pPr>
            <a:r>
              <a:rPr lang="en-US" dirty="0" smtClean="0">
                <a:solidFill>
                  <a:schemeClr val="accent1">
                    <a:lumMod val="75000"/>
                  </a:schemeClr>
                </a:solidFill>
                <a:latin typeface="Aharoni" pitchFamily="2" charset="-79"/>
                <a:cs typeface="Aharoni" pitchFamily="2" charset="-79"/>
              </a:rPr>
              <a:t>Heterogeneous vs. Homogenous groups</a:t>
            </a:r>
          </a:p>
          <a:p>
            <a:pPr>
              <a:buClr>
                <a:schemeClr val="accent5">
                  <a:lumMod val="50000"/>
                </a:schemeClr>
              </a:buClr>
            </a:pPr>
            <a:r>
              <a:rPr lang="en-US" dirty="0" smtClean="0">
                <a:solidFill>
                  <a:schemeClr val="accent1">
                    <a:lumMod val="75000"/>
                  </a:schemeClr>
                </a:solidFill>
                <a:latin typeface="Aharoni" pitchFamily="2" charset="-79"/>
                <a:cs typeface="Aharoni" pitchFamily="2" charset="-79"/>
              </a:rPr>
              <a:t>Interest</a:t>
            </a:r>
          </a:p>
          <a:p>
            <a:pPr>
              <a:buClr>
                <a:schemeClr val="accent5">
                  <a:lumMod val="50000"/>
                </a:schemeClr>
              </a:buClr>
            </a:pPr>
            <a:r>
              <a:rPr lang="en-US" dirty="0" smtClean="0">
                <a:solidFill>
                  <a:schemeClr val="accent1">
                    <a:lumMod val="75000"/>
                  </a:schemeClr>
                </a:solidFill>
                <a:latin typeface="Aharoni" pitchFamily="2" charset="-79"/>
                <a:cs typeface="Aharoni" pitchFamily="2" charset="-79"/>
              </a:rPr>
              <a:t>Future plans</a:t>
            </a:r>
          </a:p>
          <a:p>
            <a:pPr>
              <a:buClr>
                <a:schemeClr val="accent5">
                  <a:lumMod val="50000"/>
                </a:schemeClr>
              </a:buClr>
            </a:pPr>
            <a:r>
              <a:rPr lang="en-US" dirty="0" smtClean="0">
                <a:solidFill>
                  <a:schemeClr val="accent1">
                    <a:lumMod val="75000"/>
                  </a:schemeClr>
                </a:solidFill>
                <a:latin typeface="Aharoni" pitchFamily="2" charset="-79"/>
                <a:cs typeface="Aharoni" pitchFamily="2" charset="-79"/>
              </a:rPr>
              <a:t>Motivation</a:t>
            </a:r>
          </a:p>
          <a:p>
            <a:pPr>
              <a:buClr>
                <a:schemeClr val="accent5">
                  <a:lumMod val="50000"/>
                </a:schemeClr>
              </a:buClr>
              <a:buNone/>
            </a:pPr>
            <a:endParaRPr lang="en-US" dirty="0" smtClean="0">
              <a:solidFill>
                <a:schemeClr val="accent1">
                  <a:lumMod val="75000"/>
                </a:schemeClr>
              </a:solidFill>
              <a:latin typeface="Aharoni" pitchFamily="2" charset="-79"/>
              <a:cs typeface="Aharoni" pitchFamily="2" charset="-79"/>
            </a:endParaRPr>
          </a:p>
          <a:p>
            <a:pPr>
              <a:buClr>
                <a:schemeClr val="accent5">
                  <a:lumMod val="50000"/>
                </a:schemeClr>
              </a:buClr>
            </a:pPr>
            <a:endParaRPr lang="en-US" dirty="0">
              <a:solidFill>
                <a:schemeClr val="accent1">
                  <a:lumMod val="75000"/>
                </a:schemeClr>
              </a:solidFill>
              <a:latin typeface="Aharoni" pitchFamily="2" charset="-79"/>
              <a:cs typeface="Aharoni" pitchFamily="2" charset="-79"/>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new 2"/>
          <p:cNvPicPr>
            <a:picLocks noChangeAspect="1" noChangeArrowheads="1"/>
          </p:cNvPicPr>
          <p:nvPr/>
        </p:nvPicPr>
        <p:blipFill>
          <a:blip r:embed="rId3" cstate="print"/>
          <a:srcRect l="5882"/>
          <a:stretch>
            <a:fillRect/>
          </a:stretch>
        </p:blipFill>
        <p:spPr bwMode="auto">
          <a:xfrm>
            <a:off x="7239000" y="4724400"/>
            <a:ext cx="1600200" cy="1900238"/>
          </a:xfrm>
          <a:prstGeom prst="rect">
            <a:avLst/>
          </a:prstGeom>
          <a:noFill/>
          <a:ln w="9525">
            <a:noFill/>
            <a:miter lim="800000"/>
            <a:headEnd/>
            <a:tailEnd/>
          </a:ln>
        </p:spPr>
      </p:pic>
      <p:sp>
        <p:nvSpPr>
          <p:cNvPr id="3" name="Rectangle 2"/>
          <p:cNvSpPr/>
          <p:nvPr/>
        </p:nvSpPr>
        <p:spPr>
          <a:xfrm>
            <a:off x="228600" y="914400"/>
            <a:ext cx="8686800" cy="5493812"/>
          </a:xfrm>
          <a:prstGeom prst="rect">
            <a:avLst/>
          </a:prstGeom>
        </p:spPr>
        <p:txBody>
          <a:bodyPr wrap="square">
            <a:spAutoFit/>
          </a:bodyPr>
          <a:lstStyle/>
          <a:p>
            <a:pPr marL="742950" indent="-742950">
              <a:lnSpc>
                <a:spcPct val="150000"/>
              </a:lnSpc>
              <a:buFont typeface="Wingdings" pitchFamily="2" charset="2"/>
              <a:buChar char="ü"/>
            </a:pPr>
            <a:r>
              <a:rPr lang="en-US" sz="3200" dirty="0" smtClean="0">
                <a:solidFill>
                  <a:schemeClr val="accent5">
                    <a:lumMod val="50000"/>
                  </a:schemeClr>
                </a:solidFill>
                <a:latin typeface="Aharoni" pitchFamily="2" charset="-79"/>
                <a:cs typeface="Aharoni" pitchFamily="2" charset="-79"/>
              </a:rPr>
              <a:t>What are the key skills to be improved?</a:t>
            </a:r>
          </a:p>
          <a:p>
            <a:pPr marL="742950" indent="-742950">
              <a:lnSpc>
                <a:spcPct val="150000"/>
              </a:lnSpc>
              <a:spcAft>
                <a:spcPts val="600"/>
              </a:spcAft>
              <a:buFont typeface="+mj-lt"/>
              <a:buAutoNum type="arabicPeriod"/>
            </a:pPr>
            <a:r>
              <a:rPr lang="en-US" sz="3200" dirty="0" smtClean="0">
                <a:solidFill>
                  <a:schemeClr val="accent5">
                    <a:lumMod val="50000"/>
                  </a:schemeClr>
                </a:solidFill>
                <a:latin typeface="Aharoni" pitchFamily="2" charset="-79"/>
                <a:cs typeface="Aharoni" pitchFamily="2" charset="-79"/>
              </a:rPr>
              <a:t>What can different individuals bring to the team?</a:t>
            </a:r>
          </a:p>
          <a:p>
            <a:pPr marL="742950" indent="-742950">
              <a:lnSpc>
                <a:spcPct val="150000"/>
              </a:lnSpc>
              <a:spcAft>
                <a:spcPts val="600"/>
              </a:spcAft>
              <a:buFont typeface="+mj-lt"/>
              <a:buAutoNum type="arabicPeriod"/>
            </a:pPr>
            <a:r>
              <a:rPr lang="en-US" sz="3200" dirty="0" smtClean="0">
                <a:solidFill>
                  <a:schemeClr val="accent5">
                    <a:lumMod val="50000"/>
                  </a:schemeClr>
                </a:solidFill>
                <a:latin typeface="Aharoni" pitchFamily="2" charset="-79"/>
                <a:cs typeface="Aharoni" pitchFamily="2" charset="-79"/>
              </a:rPr>
              <a:t>How can pedagogical differences strengthen the team?</a:t>
            </a:r>
          </a:p>
          <a:p>
            <a:pPr marL="742950" indent="-742950">
              <a:lnSpc>
                <a:spcPct val="150000"/>
              </a:lnSpc>
              <a:spcAft>
                <a:spcPts val="600"/>
              </a:spcAft>
              <a:buFont typeface="+mj-lt"/>
              <a:buAutoNum type="arabicPeriod"/>
            </a:pPr>
            <a:r>
              <a:rPr lang="en-US" sz="3200" dirty="0" smtClean="0">
                <a:solidFill>
                  <a:schemeClr val="accent5">
                    <a:lumMod val="50000"/>
                  </a:schemeClr>
                </a:solidFill>
                <a:latin typeface="Aharoni" pitchFamily="2" charset="-79"/>
                <a:cs typeface="Aharoni" pitchFamily="2" charset="-79"/>
              </a:rPr>
              <a:t>Who are the students</a:t>
            </a:r>
          </a:p>
          <a:p>
            <a:pPr marL="742950" indent="-742950">
              <a:lnSpc>
                <a:spcPct val="150000"/>
              </a:lnSpc>
              <a:spcAft>
                <a:spcPts val="600"/>
              </a:spcAft>
            </a:pPr>
            <a:endParaRPr lang="en-US" sz="3200" dirty="0">
              <a:solidFill>
                <a:schemeClr val="accent5">
                  <a:lumMod val="50000"/>
                </a:schemeClr>
              </a:solidFill>
              <a:latin typeface="Aharoni" pitchFamily="2" charset="-79"/>
              <a:cs typeface="Aharoni" pitchFamily="2" charset="-79"/>
            </a:endParaRPr>
          </a:p>
        </p:txBody>
      </p:sp>
      <p:sp>
        <p:nvSpPr>
          <p:cNvPr id="6" name="Rectangle 5"/>
          <p:cNvSpPr/>
          <p:nvPr/>
        </p:nvSpPr>
        <p:spPr>
          <a:xfrm>
            <a:off x="2362200" y="381000"/>
            <a:ext cx="4114800" cy="923330"/>
          </a:xfrm>
          <a:prstGeom prst="rect">
            <a:avLst/>
          </a:prstGeom>
        </p:spPr>
        <p:txBody>
          <a:bodyPr wrap="square">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5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Cohorts </a:t>
            </a:r>
            <a:endParaRPr lang="en-US" sz="5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8" name="Picture 2" descr="D:\WINDOWS\TEMP\Temporary Internet Files\Content.IE5\GO04QHXB\MC900441940[1].wmf"/>
          <p:cNvPicPr>
            <a:picLocks noChangeAspect="1" noChangeArrowheads="1"/>
          </p:cNvPicPr>
          <p:nvPr/>
        </p:nvPicPr>
        <p:blipFill>
          <a:blip r:embed="rId4" cstate="print"/>
          <a:srcRect/>
          <a:stretch>
            <a:fillRect/>
          </a:stretch>
        </p:blipFill>
        <p:spPr bwMode="auto">
          <a:xfrm>
            <a:off x="381000" y="5562600"/>
            <a:ext cx="1238250" cy="1025218"/>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new 2"/>
          <p:cNvPicPr>
            <a:picLocks noChangeAspect="1" noChangeArrowheads="1"/>
          </p:cNvPicPr>
          <p:nvPr/>
        </p:nvPicPr>
        <p:blipFill>
          <a:blip r:embed="rId3" cstate="print"/>
          <a:srcRect l="5882"/>
          <a:stretch>
            <a:fillRect/>
          </a:stretch>
        </p:blipFill>
        <p:spPr bwMode="auto">
          <a:xfrm>
            <a:off x="7239000" y="4724400"/>
            <a:ext cx="1600200" cy="1900238"/>
          </a:xfrm>
          <a:prstGeom prst="rect">
            <a:avLst/>
          </a:prstGeom>
          <a:noFill/>
          <a:ln w="9525">
            <a:noFill/>
            <a:miter lim="800000"/>
            <a:headEnd/>
            <a:tailEnd/>
          </a:ln>
        </p:spPr>
      </p:pic>
      <p:sp>
        <p:nvSpPr>
          <p:cNvPr id="6" name="Title 5"/>
          <p:cNvSpPr>
            <a:spLocks noGrp="1"/>
          </p:cNvSpPr>
          <p:nvPr>
            <p:ph type="title"/>
          </p:nvPr>
        </p:nvSpPr>
        <p:spPr>
          <a:xfrm>
            <a:off x="228600" y="952500"/>
            <a:ext cx="8266113" cy="1362075"/>
          </a:xfrm>
        </p:spPr>
        <p:txBody>
          <a:bodyPr>
            <a:normAutofit fontScale="90000"/>
          </a:bodyPr>
          <a:lstStyle/>
          <a:p>
            <a:r>
              <a:rPr lang="en-US" dirty="0" smtClean="0">
                <a:solidFill>
                  <a:schemeClr val="accent5">
                    <a:lumMod val="50000"/>
                  </a:schemeClr>
                </a:solidFill>
                <a:latin typeface="Aharoni" pitchFamily="2" charset="-79"/>
                <a:cs typeface="Aharoni" pitchFamily="2" charset="-79"/>
              </a:rPr>
              <a:t>What can different individuals bring to the team?</a:t>
            </a:r>
            <a:br>
              <a:rPr lang="en-US" dirty="0" smtClean="0">
                <a:solidFill>
                  <a:schemeClr val="accent5">
                    <a:lumMod val="50000"/>
                  </a:schemeClr>
                </a:solidFill>
                <a:latin typeface="Aharoni" pitchFamily="2" charset="-79"/>
                <a:cs typeface="Aharoni" pitchFamily="2" charset="-79"/>
              </a:rPr>
            </a:br>
            <a:endParaRPr lang="en-US" dirty="0"/>
          </a:p>
        </p:txBody>
      </p:sp>
      <p:sp>
        <p:nvSpPr>
          <p:cNvPr id="7" name="Text Placeholder 6"/>
          <p:cNvSpPr>
            <a:spLocks noGrp="1"/>
          </p:cNvSpPr>
          <p:nvPr>
            <p:ph type="body" idx="1"/>
          </p:nvPr>
        </p:nvSpPr>
        <p:spPr>
          <a:xfrm>
            <a:off x="0" y="2438400"/>
            <a:ext cx="7696200" cy="3395662"/>
          </a:xfrm>
        </p:spPr>
        <p:txBody>
          <a:bodyPr>
            <a:normAutofit fontScale="92500" lnSpcReduction="10000"/>
          </a:bodyPr>
          <a:lstStyle/>
          <a:p>
            <a:pPr lvl="1">
              <a:buFont typeface="Wingdings" pitchFamily="2" charset="2"/>
              <a:buChar char="Ø"/>
            </a:pPr>
            <a:r>
              <a:rPr lang="en-US" sz="2400" dirty="0" smtClean="0"/>
              <a:t> </a:t>
            </a:r>
            <a:r>
              <a:rPr lang="en-US" sz="2400" b="1" dirty="0" smtClean="0">
                <a:solidFill>
                  <a:srgbClr val="4EC451"/>
                </a:solidFill>
              </a:rPr>
              <a:t>The Science teacher has a dual certification in math, the need in the school was science but as a hobby the teacher spends Saturdays as coach of the college math team.</a:t>
            </a:r>
          </a:p>
          <a:p>
            <a:pPr lvl="1">
              <a:buFont typeface="Wingdings" pitchFamily="2" charset="2"/>
              <a:buChar char="Ø"/>
            </a:pPr>
            <a:r>
              <a:rPr lang="en-US" sz="2400" b="1" dirty="0" smtClean="0">
                <a:solidFill>
                  <a:srgbClr val="4EC451"/>
                </a:solidFill>
              </a:rPr>
              <a:t>Prior to taking a job as a teacher, the foreign language instructor was an interpreter for the state department</a:t>
            </a:r>
          </a:p>
          <a:p>
            <a:pPr lvl="1">
              <a:buFont typeface="Wingdings" pitchFamily="2" charset="2"/>
              <a:buChar char="Ø"/>
            </a:pPr>
            <a:r>
              <a:rPr lang="en-US" sz="2400" b="1" dirty="0" smtClean="0">
                <a:solidFill>
                  <a:srgbClr val="4EC451"/>
                </a:solidFill>
              </a:rPr>
              <a:t>As a change of careers the science instructor formerly a veterinarian, volunteers with a local psychologist who conducts equine therapy.</a:t>
            </a:r>
          </a:p>
          <a:p>
            <a:pPr lvl="1">
              <a:buFont typeface="Wingdings" pitchFamily="2" charset="2"/>
              <a:buChar char="Ø"/>
            </a:pPr>
            <a:r>
              <a:rPr lang="en-US" sz="2400" b="1" dirty="0" smtClean="0">
                <a:solidFill>
                  <a:srgbClr val="4EC451"/>
                </a:solidFill>
              </a:rPr>
              <a:t>A first year teacher who completed their student teaching in a day-school for special needs children. </a:t>
            </a:r>
          </a:p>
          <a:p>
            <a:endParaRPr lang="en-US" dirty="0"/>
          </a:p>
        </p:txBody>
      </p:sp>
      <p:pic>
        <p:nvPicPr>
          <p:cNvPr id="8" name="Picture 2" descr="D:\WINDOWS\TEMP\Temporary Internet Files\Content.IE5\W5KE4ROF\MC900441942[1].wmf"/>
          <p:cNvPicPr>
            <a:picLocks noChangeAspect="1" noChangeArrowheads="1"/>
          </p:cNvPicPr>
          <p:nvPr/>
        </p:nvPicPr>
        <p:blipFill>
          <a:blip r:embed="rId4" cstate="print"/>
          <a:srcRect/>
          <a:stretch>
            <a:fillRect/>
          </a:stretch>
        </p:blipFill>
        <p:spPr bwMode="auto">
          <a:xfrm>
            <a:off x="304800" y="5867400"/>
            <a:ext cx="1371600" cy="609600"/>
          </a:xfrm>
          <a:prstGeom prst="rect">
            <a:avLst/>
          </a:prstGeom>
          <a:noFill/>
        </p:spPr>
      </p:pic>
      <p:sp>
        <p:nvSpPr>
          <p:cNvPr id="9" name="Rectangle 8"/>
          <p:cNvSpPr/>
          <p:nvPr/>
        </p:nvSpPr>
        <p:spPr>
          <a:xfrm>
            <a:off x="152400" y="6400800"/>
            <a:ext cx="1663596" cy="369332"/>
          </a:xfrm>
          <a:prstGeom prst="rect">
            <a:avLst/>
          </a:prstGeom>
        </p:spPr>
        <p:txBody>
          <a:bodyPr wrap="square">
            <a:spAutoFit/>
          </a:bodyPr>
          <a:lstStyle/>
          <a:p>
            <a:pPr algn="ctr"/>
            <a:r>
              <a:rPr lang="en-US" dirty="0" smtClean="0">
                <a:solidFill>
                  <a:schemeClr val="accent3">
                    <a:lumMod val="75000"/>
                  </a:schemeClr>
                </a:solidFill>
              </a:rPr>
              <a:t>Group Discussion</a:t>
            </a:r>
            <a:endParaRPr lang="en-US" dirty="0">
              <a:solidFill>
                <a:schemeClr val="accent3">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fade">
                                      <p:cBhvr>
                                        <p:cTn id="7" dur="2000"/>
                                        <p:tgtEl>
                                          <p:spTgt spid="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nodeType="clickEffect">
                                  <p:stCondLst>
                                    <p:cond delay="0"/>
                                  </p:stCondLst>
                                  <p:childTnLst>
                                    <p:animEffect transition="out" filter="dissolve">
                                      <p:cBhvr>
                                        <p:cTn id="11" dur="500"/>
                                        <p:tgtEl>
                                          <p:spTgt spid="7">
                                            <p:txEl>
                                              <p:pRg st="0" end="0"/>
                                            </p:txEl>
                                          </p:spTgt>
                                        </p:tgtEl>
                                      </p:cBhvr>
                                    </p:animEffect>
                                    <p:set>
                                      <p:cBhvr>
                                        <p:cTn id="12" dur="1" fill="hold">
                                          <p:stCondLst>
                                            <p:cond delay="499"/>
                                          </p:stCondLst>
                                        </p:cTn>
                                        <p:tgtEl>
                                          <p:spTgt spid="7">
                                            <p:txEl>
                                              <p:pRg st="0" end="0"/>
                                            </p:txEl>
                                          </p:spTgt>
                                        </p:tgtEl>
                                        <p:attrNameLst>
                                          <p:attrName>style.visibility</p:attrName>
                                        </p:attrNameLst>
                                      </p:cBhvr>
                                      <p:to>
                                        <p:strVal val="hidden"/>
                                      </p:to>
                                    </p:set>
                                  </p:childTnLst>
                                </p:cTn>
                              </p:par>
                            </p:childTnLst>
                          </p:cTn>
                        </p:par>
                        <p:par>
                          <p:cTn id="13" fill="hold">
                            <p:stCondLst>
                              <p:cond delay="500"/>
                            </p:stCondLst>
                            <p:childTnLst>
                              <p:par>
                                <p:cTn id="14" presetID="10" presetClass="entr" presetSubtype="0" fill="hold" nodeType="afterEffect">
                                  <p:stCondLst>
                                    <p:cond delay="0"/>
                                  </p:stCondLst>
                                  <p:childTnLst>
                                    <p:set>
                                      <p:cBhvr>
                                        <p:cTn id="15" dur="1" fill="hold">
                                          <p:stCondLst>
                                            <p:cond delay="0"/>
                                          </p:stCondLst>
                                        </p:cTn>
                                        <p:tgtEl>
                                          <p:spTgt spid="7">
                                            <p:txEl>
                                              <p:pRg st="1" end="1"/>
                                            </p:txEl>
                                          </p:spTgt>
                                        </p:tgtEl>
                                        <p:attrNameLst>
                                          <p:attrName>style.visibility</p:attrName>
                                        </p:attrNameLst>
                                      </p:cBhvr>
                                      <p:to>
                                        <p:strVal val="visible"/>
                                      </p:to>
                                    </p:set>
                                    <p:animEffect transition="in" filter="fade">
                                      <p:cBhvr>
                                        <p:cTn id="16" dur="2000"/>
                                        <p:tgtEl>
                                          <p:spTgt spid="7">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xit" presetSubtype="4" fill="hold" nodeType="clickEffect">
                                  <p:stCondLst>
                                    <p:cond delay="0"/>
                                  </p:stCondLst>
                                  <p:childTnLst>
                                    <p:anim calcmode="lin" valueType="num">
                                      <p:cBhvr additive="base">
                                        <p:cTn id="20" dur="500"/>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p:tgtEl>
                                          <p:spTgt spid="7">
                                            <p:txEl>
                                              <p:pRg st="1" end="1"/>
                                            </p:txEl>
                                          </p:spTgt>
                                        </p:tgtEl>
                                        <p:attrNameLst>
                                          <p:attrName>ppt_y</p:attrName>
                                        </p:attrNameLst>
                                      </p:cBhvr>
                                      <p:tavLst>
                                        <p:tav tm="0">
                                          <p:val>
                                            <p:strVal val="ppt_y"/>
                                          </p:val>
                                        </p:tav>
                                        <p:tav tm="100000">
                                          <p:val>
                                            <p:strVal val="1+ppt_h/2"/>
                                          </p:val>
                                        </p:tav>
                                      </p:tavLst>
                                    </p:anim>
                                    <p:set>
                                      <p:cBhvr>
                                        <p:cTn id="22" dur="1" fill="hold">
                                          <p:stCondLst>
                                            <p:cond delay="499"/>
                                          </p:stCondLst>
                                        </p:cTn>
                                        <p:tgtEl>
                                          <p:spTgt spid="7">
                                            <p:txEl>
                                              <p:pRg st="1" end="1"/>
                                            </p:txEl>
                                          </p:spTgt>
                                        </p:tgtEl>
                                        <p:attrNameLst>
                                          <p:attrName>style.visibility</p:attrName>
                                        </p:attrNameLst>
                                      </p:cBhvr>
                                      <p:to>
                                        <p:strVal val="hidden"/>
                                      </p:to>
                                    </p:set>
                                  </p:childTnLst>
                                </p:cTn>
                              </p:par>
                            </p:childTnLst>
                          </p:cTn>
                        </p:par>
                        <p:par>
                          <p:cTn id="23" fill="hold">
                            <p:stCondLst>
                              <p:cond delay="500"/>
                            </p:stCondLst>
                            <p:childTnLst>
                              <p:par>
                                <p:cTn id="24" presetID="6" presetClass="entr" presetSubtype="16" fill="hold" nodeType="afterEffect">
                                  <p:stCondLst>
                                    <p:cond delay="0"/>
                                  </p:stCondLst>
                                  <p:childTnLst>
                                    <p:set>
                                      <p:cBhvr>
                                        <p:cTn id="25" dur="1" fill="hold">
                                          <p:stCondLst>
                                            <p:cond delay="0"/>
                                          </p:stCondLst>
                                        </p:cTn>
                                        <p:tgtEl>
                                          <p:spTgt spid="7">
                                            <p:txEl>
                                              <p:pRg st="2" end="2"/>
                                            </p:txEl>
                                          </p:spTgt>
                                        </p:tgtEl>
                                        <p:attrNameLst>
                                          <p:attrName>style.visibility</p:attrName>
                                        </p:attrNameLst>
                                      </p:cBhvr>
                                      <p:to>
                                        <p:strVal val="visible"/>
                                      </p:to>
                                    </p:set>
                                    <p:animEffect transition="in" filter="circle(in)">
                                      <p:cBhvr>
                                        <p:cTn id="26" dur="2000"/>
                                        <p:tgtEl>
                                          <p:spTgt spid="7">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9" presetClass="exit" presetSubtype="0" fill="hold" nodeType="clickEffect">
                                  <p:stCondLst>
                                    <p:cond delay="0"/>
                                  </p:stCondLst>
                                  <p:childTnLst>
                                    <p:animEffect transition="out" filter="dissolve">
                                      <p:cBhvr>
                                        <p:cTn id="30" dur="1000"/>
                                        <p:tgtEl>
                                          <p:spTgt spid="7">
                                            <p:txEl>
                                              <p:pRg st="2" end="2"/>
                                            </p:txEl>
                                          </p:spTgt>
                                        </p:tgtEl>
                                      </p:cBhvr>
                                    </p:animEffect>
                                    <p:set>
                                      <p:cBhvr>
                                        <p:cTn id="31" dur="1" fill="hold">
                                          <p:stCondLst>
                                            <p:cond delay="999"/>
                                          </p:stCondLst>
                                        </p:cTn>
                                        <p:tgtEl>
                                          <p:spTgt spid="7">
                                            <p:txEl>
                                              <p:pRg st="2" end="2"/>
                                            </p:txEl>
                                          </p:spTgt>
                                        </p:tgtEl>
                                        <p:attrNameLst>
                                          <p:attrName>style.visibility</p:attrName>
                                        </p:attrNameLst>
                                      </p:cBhvr>
                                      <p:to>
                                        <p:strVal val="hidden"/>
                                      </p:to>
                                    </p:set>
                                  </p:childTnLst>
                                </p:cTn>
                              </p:par>
                            </p:childTnLst>
                          </p:cTn>
                        </p:par>
                        <p:par>
                          <p:cTn id="32" fill="hold">
                            <p:stCondLst>
                              <p:cond delay="1000"/>
                            </p:stCondLst>
                            <p:childTnLst>
                              <p:par>
                                <p:cTn id="33" presetID="8" presetClass="entr" presetSubtype="16" fill="hold" nodeType="afterEffect">
                                  <p:stCondLst>
                                    <p:cond delay="0"/>
                                  </p:stCondLst>
                                  <p:childTnLst>
                                    <p:set>
                                      <p:cBhvr>
                                        <p:cTn id="34" dur="1" fill="hold">
                                          <p:stCondLst>
                                            <p:cond delay="0"/>
                                          </p:stCondLst>
                                        </p:cTn>
                                        <p:tgtEl>
                                          <p:spTgt spid="7">
                                            <p:txEl>
                                              <p:pRg st="3" end="3"/>
                                            </p:txEl>
                                          </p:spTgt>
                                        </p:tgtEl>
                                        <p:attrNameLst>
                                          <p:attrName>style.visibility</p:attrName>
                                        </p:attrNameLst>
                                      </p:cBhvr>
                                      <p:to>
                                        <p:strVal val="visible"/>
                                      </p:to>
                                    </p:set>
                                    <p:animEffect transition="in" filter="diamond(in)">
                                      <p:cBhvr>
                                        <p:cTn id="35" dur="2000"/>
                                        <p:tgtEl>
                                          <p:spTgt spid="7">
                                            <p:txEl>
                                              <p:pRg st="3" end="3"/>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3" presetClass="exit" presetSubtype="10" fill="hold" nodeType="clickEffect">
                                  <p:stCondLst>
                                    <p:cond delay="0"/>
                                  </p:stCondLst>
                                  <p:childTnLst>
                                    <p:animEffect transition="out" filter="blinds(horizontal)">
                                      <p:cBhvr>
                                        <p:cTn id="39" dur="2000"/>
                                        <p:tgtEl>
                                          <p:spTgt spid="7">
                                            <p:txEl>
                                              <p:pRg st="3" end="3"/>
                                            </p:txEl>
                                          </p:spTgt>
                                        </p:tgtEl>
                                      </p:cBhvr>
                                    </p:animEffect>
                                    <p:set>
                                      <p:cBhvr>
                                        <p:cTn id="40" dur="1" fill="hold">
                                          <p:stCondLst>
                                            <p:cond delay="1999"/>
                                          </p:stCondLst>
                                        </p:cTn>
                                        <p:tgtEl>
                                          <p:spTgt spid="7">
                                            <p:txEl>
                                              <p:pRg st="3" end="3"/>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new 2"/>
          <p:cNvPicPr>
            <a:picLocks noChangeAspect="1" noChangeArrowheads="1"/>
          </p:cNvPicPr>
          <p:nvPr/>
        </p:nvPicPr>
        <p:blipFill>
          <a:blip r:embed="rId3" cstate="print"/>
          <a:srcRect l="5882"/>
          <a:stretch>
            <a:fillRect/>
          </a:stretch>
        </p:blipFill>
        <p:spPr bwMode="auto">
          <a:xfrm>
            <a:off x="7239000" y="4724400"/>
            <a:ext cx="1600200" cy="1900238"/>
          </a:xfrm>
          <a:prstGeom prst="rect">
            <a:avLst/>
          </a:prstGeom>
          <a:noFill/>
          <a:ln w="9525">
            <a:noFill/>
            <a:miter lim="800000"/>
            <a:headEnd/>
            <a:tailEnd/>
          </a:ln>
        </p:spPr>
      </p:pic>
      <p:sp>
        <p:nvSpPr>
          <p:cNvPr id="4" name="Title 3"/>
          <p:cNvSpPr>
            <a:spLocks noGrp="1"/>
          </p:cNvSpPr>
          <p:nvPr>
            <p:ph type="title"/>
          </p:nvPr>
        </p:nvSpPr>
        <p:spPr/>
        <p:txBody>
          <a:bodyPr>
            <a:normAutofit fontScale="90000"/>
          </a:bodyPr>
          <a:lstStyle/>
          <a:p>
            <a:r>
              <a:rPr lang="en-US" dirty="0" smtClean="0">
                <a:solidFill>
                  <a:schemeClr val="accent3">
                    <a:lumMod val="75000"/>
                  </a:schemeClr>
                </a:solidFill>
                <a:latin typeface="Aharoni" pitchFamily="2" charset="-79"/>
                <a:cs typeface="Aharoni" pitchFamily="2" charset="-79"/>
              </a:rPr>
              <a:t>How can pedagogical differences strengthen the team?</a:t>
            </a:r>
            <a:r>
              <a:rPr lang="en-US" dirty="0" smtClean="0">
                <a:solidFill>
                  <a:schemeClr val="accent5">
                    <a:lumMod val="50000"/>
                  </a:schemeClr>
                </a:solidFill>
                <a:latin typeface="Aharoni" pitchFamily="2" charset="-79"/>
                <a:cs typeface="Aharoni" pitchFamily="2" charset="-79"/>
              </a:rPr>
              <a:t/>
            </a:r>
            <a:br>
              <a:rPr lang="en-US" dirty="0" smtClean="0">
                <a:solidFill>
                  <a:schemeClr val="accent5">
                    <a:lumMod val="50000"/>
                  </a:schemeClr>
                </a:solidFill>
                <a:latin typeface="Aharoni" pitchFamily="2" charset="-79"/>
                <a:cs typeface="Aharoni" pitchFamily="2" charset="-79"/>
              </a:rPr>
            </a:br>
            <a:endParaRPr lang="en-US" dirty="0"/>
          </a:p>
        </p:txBody>
      </p:sp>
      <p:sp>
        <p:nvSpPr>
          <p:cNvPr id="5" name="Text Placeholder 4"/>
          <p:cNvSpPr>
            <a:spLocks noGrp="1"/>
          </p:cNvSpPr>
          <p:nvPr>
            <p:ph type="body" idx="1"/>
          </p:nvPr>
        </p:nvSpPr>
        <p:spPr>
          <a:xfrm>
            <a:off x="228600" y="2547938"/>
            <a:ext cx="8763000" cy="1871662"/>
          </a:xfrm>
        </p:spPr>
        <p:txBody>
          <a:bodyPr>
            <a:normAutofit fontScale="92500"/>
          </a:bodyPr>
          <a:lstStyle/>
          <a:p>
            <a:pPr>
              <a:buFont typeface="Arial" pitchFamily="34" charset="0"/>
              <a:buChar char="•"/>
            </a:pPr>
            <a:r>
              <a:rPr lang="en-US" sz="3600" dirty="0" smtClean="0">
                <a:solidFill>
                  <a:schemeClr val="accent3">
                    <a:lumMod val="50000"/>
                  </a:schemeClr>
                </a:solidFill>
              </a:rPr>
              <a:t>Add variety to the teaching and learning</a:t>
            </a:r>
          </a:p>
          <a:p>
            <a:pPr>
              <a:buFont typeface="Arial" pitchFamily="34" charset="0"/>
              <a:buChar char="•"/>
            </a:pPr>
            <a:r>
              <a:rPr lang="en-US" sz="3600" dirty="0" smtClean="0">
                <a:solidFill>
                  <a:schemeClr val="accent3">
                    <a:lumMod val="50000"/>
                  </a:schemeClr>
                </a:solidFill>
              </a:rPr>
              <a:t>Broaden the spectrum of skills of each cohort member</a:t>
            </a:r>
          </a:p>
          <a:p>
            <a:pPr>
              <a:buFont typeface="Arial" pitchFamily="34" charset="0"/>
              <a:buChar char="•"/>
            </a:pPr>
            <a:r>
              <a:rPr lang="en-US" sz="3600" dirty="0" smtClean="0">
                <a:solidFill>
                  <a:schemeClr val="accent3">
                    <a:lumMod val="50000"/>
                  </a:schemeClr>
                </a:solidFill>
              </a:rPr>
              <a:t>Offer opportunities for further study</a:t>
            </a:r>
          </a:p>
          <a:p>
            <a:pPr>
              <a:buFont typeface="Arial" pitchFamily="34" charset="0"/>
              <a:buChar char="•"/>
            </a:pPr>
            <a:endParaRPr lang="en-US" sz="3600" dirty="0" smtClean="0">
              <a:solidFill>
                <a:schemeClr val="accent3">
                  <a:lumMod val="50000"/>
                </a:schemeClr>
              </a:solidFill>
            </a:endParaRPr>
          </a:p>
          <a:p>
            <a:endParaRPr lang="en-US" sz="3600" dirty="0" smtClean="0">
              <a:solidFill>
                <a:schemeClr val="accent3">
                  <a:lumMod val="50000"/>
                </a:schemeClr>
              </a:solidFill>
            </a:endParaRPr>
          </a:p>
          <a:p>
            <a:endParaRPr lang="en-US" sz="3600" dirty="0" smtClean="0">
              <a:solidFill>
                <a:schemeClr val="accent3">
                  <a:lumMod val="50000"/>
                </a:schemeClr>
              </a:solidFill>
            </a:endParaRPr>
          </a:p>
        </p:txBody>
      </p:sp>
      <p:pic>
        <p:nvPicPr>
          <p:cNvPr id="7" name="Picture 3" descr="D:\WINDOWS\TEMP\Temporary Internet Files\Content.IE5\LMJG0QOY\MC900104746[1].wmf"/>
          <p:cNvPicPr>
            <a:picLocks noChangeAspect="1" noChangeArrowheads="1"/>
          </p:cNvPicPr>
          <p:nvPr/>
        </p:nvPicPr>
        <p:blipFill>
          <a:blip r:embed="rId4" cstate="print"/>
          <a:srcRect/>
          <a:stretch>
            <a:fillRect/>
          </a:stretch>
        </p:blipFill>
        <p:spPr bwMode="auto">
          <a:xfrm>
            <a:off x="381000" y="5410200"/>
            <a:ext cx="1295400" cy="1204449"/>
          </a:xfrm>
          <a:prstGeom prst="rect">
            <a:avLst/>
          </a:prstGeom>
          <a:noFill/>
        </p:spPr>
      </p:pic>
      <p:sp>
        <p:nvSpPr>
          <p:cNvPr id="8" name="TextBox 7"/>
          <p:cNvSpPr txBox="1"/>
          <p:nvPr/>
        </p:nvSpPr>
        <p:spPr>
          <a:xfrm>
            <a:off x="1676400" y="5638800"/>
            <a:ext cx="5867400" cy="984885"/>
          </a:xfrm>
          <a:prstGeom prst="rect">
            <a:avLst/>
          </a:prstGeom>
          <a:noFill/>
        </p:spPr>
        <p:txBody>
          <a:bodyPr wrap="square" rtlCol="0">
            <a:spAutoFit/>
          </a:bodyPr>
          <a:lstStyle/>
          <a:p>
            <a:pPr marL="0" lvl="5"/>
            <a:r>
              <a:rPr lang="en-US" sz="2000" dirty="0" smtClean="0">
                <a:solidFill>
                  <a:schemeClr val="accent5">
                    <a:lumMod val="50000"/>
                  </a:schemeClr>
                </a:solidFill>
              </a:rPr>
              <a:t>The key to benefiting from pedagogical differences is to focus on the common goal rather than the means to get there.</a:t>
            </a:r>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new 2"/>
          <p:cNvPicPr>
            <a:picLocks noChangeAspect="1" noChangeArrowheads="1"/>
          </p:cNvPicPr>
          <p:nvPr/>
        </p:nvPicPr>
        <p:blipFill>
          <a:blip r:embed="rId3" cstate="print"/>
          <a:srcRect l="5882"/>
          <a:stretch>
            <a:fillRect/>
          </a:stretch>
        </p:blipFill>
        <p:spPr bwMode="auto">
          <a:xfrm>
            <a:off x="7239000" y="4724400"/>
            <a:ext cx="1600200" cy="1900238"/>
          </a:xfrm>
          <a:prstGeom prst="rect">
            <a:avLst/>
          </a:prstGeom>
          <a:noFill/>
          <a:ln w="9525">
            <a:noFill/>
            <a:miter lim="800000"/>
            <a:headEnd/>
            <a:tailEnd/>
          </a:ln>
        </p:spPr>
      </p:pic>
      <p:sp>
        <p:nvSpPr>
          <p:cNvPr id="3" name="Title 2"/>
          <p:cNvSpPr>
            <a:spLocks noGrp="1"/>
          </p:cNvSpPr>
          <p:nvPr>
            <p:ph type="title"/>
          </p:nvPr>
        </p:nvSpPr>
        <p:spPr>
          <a:xfrm>
            <a:off x="381000" y="273050"/>
            <a:ext cx="8534400" cy="641350"/>
          </a:xfrm>
        </p:spPr>
        <p:txBody>
          <a:bodyPr>
            <a:noAutofit/>
          </a:bodyPr>
          <a:lstStyle/>
          <a:p>
            <a:pPr algn="ctr"/>
            <a:r>
              <a:rPr lang="en-US" sz="3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Selecting a Project Topic</a:t>
            </a:r>
            <a:endParaRPr lang="en-US" sz="3600" b="1"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4" name="Content Placeholder 3"/>
          <p:cNvSpPr>
            <a:spLocks noGrp="1"/>
          </p:cNvSpPr>
          <p:nvPr>
            <p:ph sz="quarter" idx="1"/>
          </p:nvPr>
        </p:nvSpPr>
        <p:spPr>
          <a:xfrm>
            <a:off x="3505200" y="1066800"/>
            <a:ext cx="5486400" cy="5486400"/>
          </a:xfrm>
        </p:spPr>
        <p:txBody>
          <a:bodyPr>
            <a:normAutofit/>
          </a:bodyPr>
          <a:lstStyle/>
          <a:p>
            <a:r>
              <a:rPr lang="en-US" sz="2400" dirty="0" smtClean="0">
                <a:solidFill>
                  <a:schemeClr val="accent1">
                    <a:lumMod val="50000"/>
                  </a:schemeClr>
                </a:solidFill>
              </a:rPr>
              <a:t>Brainstorm topics relevant to the real world that impact students either directly or in directly</a:t>
            </a:r>
          </a:p>
          <a:p>
            <a:pPr lvl="1"/>
            <a:r>
              <a:rPr lang="en-US" sz="2200" dirty="0" smtClean="0">
                <a:solidFill>
                  <a:schemeClr val="accent1">
                    <a:lumMod val="50000"/>
                  </a:schemeClr>
                </a:solidFill>
              </a:rPr>
              <a:t>Economics</a:t>
            </a:r>
          </a:p>
          <a:p>
            <a:pPr lvl="1"/>
            <a:r>
              <a:rPr lang="en-US" sz="2200" dirty="0" smtClean="0">
                <a:solidFill>
                  <a:schemeClr val="accent1">
                    <a:lumMod val="50000"/>
                  </a:schemeClr>
                </a:solidFill>
              </a:rPr>
              <a:t>HIV/AIDS</a:t>
            </a:r>
          </a:p>
          <a:p>
            <a:pPr lvl="1"/>
            <a:r>
              <a:rPr lang="en-US" sz="2200" dirty="0" smtClean="0">
                <a:solidFill>
                  <a:schemeClr val="accent1">
                    <a:lumMod val="50000"/>
                  </a:schemeClr>
                </a:solidFill>
              </a:rPr>
              <a:t>Alcohol/Drugs</a:t>
            </a:r>
          </a:p>
          <a:p>
            <a:pPr lvl="1"/>
            <a:r>
              <a:rPr lang="en-US" sz="2200" dirty="0" smtClean="0">
                <a:solidFill>
                  <a:schemeClr val="accent1">
                    <a:lumMod val="50000"/>
                  </a:schemeClr>
                </a:solidFill>
              </a:rPr>
              <a:t>Healthcare</a:t>
            </a:r>
          </a:p>
          <a:p>
            <a:pPr lvl="1"/>
            <a:r>
              <a:rPr lang="en-US" sz="2200" dirty="0" smtClean="0">
                <a:solidFill>
                  <a:schemeClr val="accent1">
                    <a:lumMod val="50000"/>
                  </a:schemeClr>
                </a:solidFill>
              </a:rPr>
              <a:t>Terrorism</a:t>
            </a:r>
          </a:p>
          <a:p>
            <a:pPr lvl="1"/>
            <a:r>
              <a:rPr lang="en-US" sz="2200" dirty="0" smtClean="0">
                <a:solidFill>
                  <a:schemeClr val="accent1">
                    <a:lumMod val="50000"/>
                  </a:schemeClr>
                </a:solidFill>
              </a:rPr>
              <a:t>Immigration</a:t>
            </a:r>
          </a:p>
          <a:p>
            <a:pPr lvl="1"/>
            <a:r>
              <a:rPr lang="en-US" sz="2200" dirty="0" smtClean="0">
                <a:solidFill>
                  <a:schemeClr val="accent1">
                    <a:lumMod val="50000"/>
                  </a:schemeClr>
                </a:solidFill>
              </a:rPr>
              <a:t>Politics</a:t>
            </a:r>
          </a:p>
          <a:p>
            <a:pPr lvl="1"/>
            <a:r>
              <a:rPr lang="en-US" sz="2200" dirty="0" smtClean="0">
                <a:solidFill>
                  <a:schemeClr val="accent1">
                    <a:lumMod val="50000"/>
                  </a:schemeClr>
                </a:solidFill>
              </a:rPr>
              <a:t>Higher Education</a:t>
            </a:r>
          </a:p>
          <a:p>
            <a:pPr lvl="1"/>
            <a:r>
              <a:rPr lang="en-US" sz="2200" dirty="0" smtClean="0">
                <a:solidFill>
                  <a:schemeClr val="accent1">
                    <a:lumMod val="50000"/>
                  </a:schemeClr>
                </a:solidFill>
              </a:rPr>
              <a:t>Sports</a:t>
            </a:r>
          </a:p>
          <a:p>
            <a:pPr lvl="1"/>
            <a:r>
              <a:rPr lang="en-US" sz="2200" dirty="0" smtClean="0">
                <a:solidFill>
                  <a:schemeClr val="accent1">
                    <a:lumMod val="50000"/>
                  </a:schemeClr>
                </a:solidFill>
              </a:rPr>
              <a:t>Parenting</a:t>
            </a:r>
          </a:p>
        </p:txBody>
      </p:sp>
      <p:sp>
        <p:nvSpPr>
          <p:cNvPr id="5" name="Text Placeholder 4"/>
          <p:cNvSpPr>
            <a:spLocks noGrp="1"/>
          </p:cNvSpPr>
          <p:nvPr>
            <p:ph type="body" idx="2"/>
          </p:nvPr>
        </p:nvSpPr>
        <p:spPr>
          <a:xfrm>
            <a:off x="228600" y="1295400"/>
            <a:ext cx="3124200" cy="2971800"/>
          </a:xfrm>
        </p:spPr>
        <p:txBody>
          <a:bodyPr>
            <a:normAutofit/>
          </a:bodyPr>
          <a:lstStyle/>
          <a:p>
            <a:pPr algn="ctr"/>
            <a:r>
              <a:rPr lang="en-US" sz="2000" b="1" u="sng" dirty="0" smtClean="0">
                <a:solidFill>
                  <a:schemeClr val="accent5">
                    <a:lumMod val="50000"/>
                  </a:schemeClr>
                </a:solidFill>
              </a:rPr>
              <a:t>Checklist</a:t>
            </a:r>
          </a:p>
          <a:p>
            <a:pPr>
              <a:buFont typeface="Wingdings" pitchFamily="2" charset="2"/>
              <a:buChar char="ü"/>
            </a:pPr>
            <a:r>
              <a:rPr lang="en-US" sz="2000" dirty="0" smtClean="0">
                <a:solidFill>
                  <a:schemeClr val="accent5">
                    <a:lumMod val="50000"/>
                  </a:schemeClr>
                </a:solidFill>
              </a:rPr>
              <a:t>Identify skills within discipline</a:t>
            </a:r>
          </a:p>
          <a:p>
            <a:pPr>
              <a:buFont typeface="Wingdings" pitchFamily="2" charset="2"/>
              <a:buChar char="ü"/>
            </a:pPr>
            <a:r>
              <a:rPr lang="en-US" sz="2000" dirty="0" smtClean="0">
                <a:solidFill>
                  <a:schemeClr val="accent5">
                    <a:lumMod val="50000"/>
                  </a:schemeClr>
                </a:solidFill>
              </a:rPr>
              <a:t>Develop Cohorts</a:t>
            </a:r>
          </a:p>
          <a:p>
            <a:pPr>
              <a:buFont typeface="Wingdings" pitchFamily="2" charset="2"/>
              <a:buChar char="ü"/>
            </a:pPr>
            <a:r>
              <a:rPr lang="en-US" sz="2000" dirty="0" smtClean="0">
                <a:solidFill>
                  <a:schemeClr val="accent5">
                    <a:lumMod val="50000"/>
                  </a:schemeClr>
                </a:solidFill>
              </a:rPr>
              <a:t>Share skills with cohort</a:t>
            </a:r>
          </a:p>
          <a:p>
            <a:pPr>
              <a:buFont typeface="Wingdings" pitchFamily="2" charset="2"/>
              <a:buChar char="ü"/>
            </a:pPr>
            <a:r>
              <a:rPr lang="en-US" sz="2000" dirty="0" smtClean="0">
                <a:solidFill>
                  <a:schemeClr val="accent5">
                    <a:lumMod val="50000"/>
                  </a:schemeClr>
                </a:solidFill>
              </a:rPr>
              <a:t>Determine skills to address</a:t>
            </a:r>
          </a:p>
          <a:p>
            <a:pPr>
              <a:buFont typeface="Wingdings" pitchFamily="2" charset="2"/>
              <a:buChar char="ü"/>
            </a:pPr>
            <a:r>
              <a:rPr lang="en-US" sz="2000" dirty="0" smtClean="0">
                <a:solidFill>
                  <a:schemeClr val="accent5">
                    <a:lumMod val="50000"/>
                  </a:schemeClr>
                </a:solidFill>
              </a:rPr>
              <a:t>Determine student learning outcomes </a:t>
            </a:r>
          </a:p>
          <a:p>
            <a:pPr>
              <a:buFont typeface="Wingdings" pitchFamily="2" charset="2"/>
              <a:buChar char="ü"/>
            </a:pPr>
            <a:endParaRPr lang="en-US" dirty="0" smtClean="0">
              <a:solidFill>
                <a:schemeClr val="accent5">
                  <a:lumMod val="50000"/>
                </a:schemeClr>
              </a:solidFill>
            </a:endParaRPr>
          </a:p>
          <a:p>
            <a:pPr>
              <a:buFont typeface="Wingdings" pitchFamily="2" charset="2"/>
              <a:buChar char="ü"/>
            </a:pPr>
            <a:endParaRPr lang="en-US" dirty="0">
              <a:solidFill>
                <a:schemeClr val="accent5">
                  <a:lumMod val="50000"/>
                </a:schemeClr>
              </a:solidFill>
            </a:endParaRPr>
          </a:p>
        </p:txBody>
      </p:sp>
      <p:sp>
        <p:nvSpPr>
          <p:cNvPr id="7" name="Rectangle 6"/>
          <p:cNvSpPr/>
          <p:nvPr/>
        </p:nvSpPr>
        <p:spPr>
          <a:xfrm>
            <a:off x="228600" y="6324600"/>
            <a:ext cx="1143000" cy="369332"/>
          </a:xfrm>
          <a:prstGeom prst="rect">
            <a:avLst/>
          </a:prstGeom>
        </p:spPr>
        <p:txBody>
          <a:bodyPr wrap="square">
            <a:spAutoFit/>
          </a:bodyPr>
          <a:lstStyle/>
          <a:p>
            <a:pPr algn="ctr"/>
            <a:endParaRPr lang="en-US" dirty="0">
              <a:solidFill>
                <a:schemeClr val="accent3">
                  <a:lumMod val="75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2000"/>
                                        <p:tgtEl>
                                          <p:spTgt spid="4">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fade">
                                      <p:cBhvr>
                                        <p:cTn id="12" dur="2000"/>
                                        <p:tgtEl>
                                          <p:spTgt spid="4">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Effect transition="in" filter="fade">
                                      <p:cBhvr>
                                        <p:cTn id="17" dur="2000"/>
                                        <p:tgtEl>
                                          <p:spTgt spid="4">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Effect transition="in" filter="fade">
                                      <p:cBhvr>
                                        <p:cTn id="22" dur="2000"/>
                                        <p:tgtEl>
                                          <p:spTgt spid="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animEffect transition="in" filter="fade">
                                      <p:cBhvr>
                                        <p:cTn id="27" dur="2000"/>
                                        <p:tgtEl>
                                          <p:spTgt spid="4">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4">
                                            <p:txEl>
                                              <p:pRg st="6" end="6"/>
                                            </p:txEl>
                                          </p:spTgt>
                                        </p:tgtEl>
                                        <p:attrNameLst>
                                          <p:attrName>style.visibility</p:attrName>
                                        </p:attrNameLst>
                                      </p:cBhvr>
                                      <p:to>
                                        <p:strVal val="visible"/>
                                      </p:to>
                                    </p:set>
                                    <p:animEffect transition="in" filter="fade">
                                      <p:cBhvr>
                                        <p:cTn id="32" dur="2000"/>
                                        <p:tgtEl>
                                          <p:spTgt spid="4">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
                                            <p:txEl>
                                              <p:pRg st="7" end="7"/>
                                            </p:txEl>
                                          </p:spTgt>
                                        </p:tgtEl>
                                        <p:attrNameLst>
                                          <p:attrName>style.visibility</p:attrName>
                                        </p:attrNameLst>
                                      </p:cBhvr>
                                      <p:to>
                                        <p:strVal val="visible"/>
                                      </p:to>
                                    </p:set>
                                    <p:animEffect transition="in" filter="fade">
                                      <p:cBhvr>
                                        <p:cTn id="37" dur="2000"/>
                                        <p:tgtEl>
                                          <p:spTgt spid="4">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4">
                                            <p:txEl>
                                              <p:pRg st="8" end="8"/>
                                            </p:txEl>
                                          </p:spTgt>
                                        </p:tgtEl>
                                        <p:attrNameLst>
                                          <p:attrName>style.visibility</p:attrName>
                                        </p:attrNameLst>
                                      </p:cBhvr>
                                      <p:to>
                                        <p:strVal val="visible"/>
                                      </p:to>
                                    </p:set>
                                    <p:animEffect transition="in" filter="fade">
                                      <p:cBhvr>
                                        <p:cTn id="42" dur="2000"/>
                                        <p:tgtEl>
                                          <p:spTgt spid="4">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nodeType="clickEffect">
                                  <p:stCondLst>
                                    <p:cond delay="0"/>
                                  </p:stCondLst>
                                  <p:childTnLst>
                                    <p:set>
                                      <p:cBhvr>
                                        <p:cTn id="46" dur="1" fill="hold">
                                          <p:stCondLst>
                                            <p:cond delay="0"/>
                                          </p:stCondLst>
                                        </p:cTn>
                                        <p:tgtEl>
                                          <p:spTgt spid="4">
                                            <p:txEl>
                                              <p:pRg st="9" end="9"/>
                                            </p:txEl>
                                          </p:spTgt>
                                        </p:tgtEl>
                                        <p:attrNameLst>
                                          <p:attrName>style.visibility</p:attrName>
                                        </p:attrNameLst>
                                      </p:cBhvr>
                                      <p:to>
                                        <p:strVal val="visible"/>
                                      </p:to>
                                    </p:set>
                                    <p:animEffect transition="in" filter="fade">
                                      <p:cBhvr>
                                        <p:cTn id="47" dur="2000"/>
                                        <p:tgtEl>
                                          <p:spTgt spid="4">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nodeType="clickEffect">
                                  <p:stCondLst>
                                    <p:cond delay="0"/>
                                  </p:stCondLst>
                                  <p:childTnLst>
                                    <p:set>
                                      <p:cBhvr>
                                        <p:cTn id="51" dur="1" fill="hold">
                                          <p:stCondLst>
                                            <p:cond delay="0"/>
                                          </p:stCondLst>
                                        </p:cTn>
                                        <p:tgtEl>
                                          <p:spTgt spid="4">
                                            <p:txEl>
                                              <p:pRg st="10" end="10"/>
                                            </p:txEl>
                                          </p:spTgt>
                                        </p:tgtEl>
                                        <p:attrNameLst>
                                          <p:attrName>style.visibility</p:attrName>
                                        </p:attrNameLst>
                                      </p:cBhvr>
                                      <p:to>
                                        <p:strVal val="visible"/>
                                      </p:to>
                                    </p:set>
                                    <p:animEffect transition="in" filter="fade">
                                      <p:cBhvr>
                                        <p:cTn id="52" dur="2000"/>
                                        <p:tgtEl>
                                          <p:spTgt spid="4">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new 2"/>
          <p:cNvPicPr>
            <a:picLocks noChangeAspect="1" noChangeArrowheads="1"/>
          </p:cNvPicPr>
          <p:nvPr/>
        </p:nvPicPr>
        <p:blipFill>
          <a:blip r:embed="rId3" cstate="print"/>
          <a:srcRect l="5882"/>
          <a:stretch>
            <a:fillRect/>
          </a:stretch>
        </p:blipFill>
        <p:spPr bwMode="auto">
          <a:xfrm>
            <a:off x="7239000" y="4724400"/>
            <a:ext cx="1600200" cy="1900238"/>
          </a:xfrm>
          <a:prstGeom prst="rect">
            <a:avLst/>
          </a:prstGeom>
          <a:noFill/>
          <a:ln w="9525">
            <a:noFill/>
            <a:miter lim="800000"/>
            <a:headEnd/>
            <a:tailEnd/>
          </a:ln>
        </p:spPr>
      </p:pic>
      <p:pic>
        <p:nvPicPr>
          <p:cNvPr id="3" name="Picture 2" descr="D:\WINDOWS\TEMP\Temporary Internet Files\Content.IE5\W5KE4ROF\MC900442094[1].wmf"/>
          <p:cNvPicPr>
            <a:picLocks noChangeAspect="1" noChangeArrowheads="1"/>
          </p:cNvPicPr>
          <p:nvPr/>
        </p:nvPicPr>
        <p:blipFill>
          <a:blip r:embed="rId4" cstate="print"/>
          <a:srcRect/>
          <a:stretch>
            <a:fillRect/>
          </a:stretch>
        </p:blipFill>
        <p:spPr bwMode="auto">
          <a:xfrm>
            <a:off x="228600" y="5715000"/>
            <a:ext cx="1066800" cy="656915"/>
          </a:xfrm>
          <a:prstGeom prst="rect">
            <a:avLst/>
          </a:prstGeom>
          <a:noFill/>
        </p:spPr>
      </p:pic>
      <p:sp>
        <p:nvSpPr>
          <p:cNvPr id="4" name="Rectangle 3"/>
          <p:cNvSpPr/>
          <p:nvPr/>
        </p:nvSpPr>
        <p:spPr>
          <a:xfrm>
            <a:off x="228600" y="6324600"/>
            <a:ext cx="1076794" cy="369332"/>
          </a:xfrm>
          <a:prstGeom prst="rect">
            <a:avLst/>
          </a:prstGeom>
        </p:spPr>
        <p:txBody>
          <a:bodyPr wrap="square">
            <a:spAutoFit/>
          </a:bodyPr>
          <a:lstStyle/>
          <a:p>
            <a:pPr algn="ctr"/>
            <a:r>
              <a:rPr lang="en-US" dirty="0" smtClean="0">
                <a:solidFill>
                  <a:schemeClr val="accent3">
                    <a:lumMod val="75000"/>
                  </a:schemeClr>
                </a:solidFill>
              </a:rPr>
              <a:t>Activity 3</a:t>
            </a:r>
            <a:endParaRPr lang="en-US" dirty="0">
              <a:solidFill>
                <a:schemeClr val="accent3">
                  <a:lumMod val="75000"/>
                </a:schemeClr>
              </a:solidFill>
            </a:endParaRPr>
          </a:p>
        </p:txBody>
      </p:sp>
      <p:sp>
        <p:nvSpPr>
          <p:cNvPr id="5" name="Rectangle 4"/>
          <p:cNvSpPr/>
          <p:nvPr/>
        </p:nvSpPr>
        <p:spPr>
          <a:xfrm>
            <a:off x="228600" y="1524000"/>
            <a:ext cx="5257800" cy="4247317"/>
          </a:xfrm>
          <a:prstGeom prst="rect">
            <a:avLst/>
          </a:prstGeom>
        </p:spPr>
        <p:txBody>
          <a:bodyPr wrap="square">
            <a:spAutoFit/>
          </a:bodyPr>
          <a:lstStyle/>
          <a:p>
            <a:pPr marL="342900" indent="-342900">
              <a:buFont typeface="+mj-lt"/>
              <a:buAutoNum type="arabicPeriod"/>
            </a:pPr>
            <a:r>
              <a:rPr lang="en-US" sz="2800" dirty="0" smtClean="0">
                <a:solidFill>
                  <a:schemeClr val="accent4">
                    <a:lumMod val="75000"/>
                  </a:schemeClr>
                </a:solidFill>
              </a:rPr>
              <a:t>In </a:t>
            </a:r>
            <a:r>
              <a:rPr lang="en-US" sz="2800" b="1" i="1" dirty="0" smtClean="0">
                <a:solidFill>
                  <a:schemeClr val="accent4">
                    <a:lumMod val="75000"/>
                  </a:schemeClr>
                </a:solidFill>
              </a:rPr>
              <a:t>Your </a:t>
            </a:r>
            <a:r>
              <a:rPr lang="en-US" sz="2800" dirty="0" smtClean="0">
                <a:solidFill>
                  <a:schemeClr val="accent4">
                    <a:lumMod val="75000"/>
                  </a:schemeClr>
                </a:solidFill>
              </a:rPr>
              <a:t>cohort choose one of the listed topics</a:t>
            </a:r>
          </a:p>
          <a:p>
            <a:pPr marL="342900" indent="-342900">
              <a:buFont typeface="+mj-lt"/>
              <a:buAutoNum type="arabicPeriod"/>
            </a:pPr>
            <a:r>
              <a:rPr lang="en-US" sz="2800" dirty="0" smtClean="0">
                <a:solidFill>
                  <a:schemeClr val="accent4">
                    <a:lumMod val="75000"/>
                  </a:schemeClr>
                </a:solidFill>
              </a:rPr>
              <a:t>Discuss ways you can use the topic in your individual subject.</a:t>
            </a:r>
          </a:p>
          <a:p>
            <a:pPr marL="800100" lvl="1" indent="-342900">
              <a:buFont typeface="+mj-lt"/>
              <a:buAutoNum type="alphaLcParenR"/>
            </a:pPr>
            <a:r>
              <a:rPr lang="en-US" sz="2800" dirty="0" smtClean="0">
                <a:solidFill>
                  <a:schemeClr val="accent4">
                    <a:lumMod val="75000"/>
                  </a:schemeClr>
                </a:solidFill>
              </a:rPr>
              <a:t>Focus on your key skills. </a:t>
            </a:r>
          </a:p>
          <a:p>
            <a:pPr marL="800100" lvl="1" indent="-342900">
              <a:buFont typeface="+mj-lt"/>
              <a:buAutoNum type="alphaLcParenR"/>
            </a:pPr>
            <a:r>
              <a:rPr lang="en-US" sz="2800" dirty="0" smtClean="0">
                <a:solidFill>
                  <a:schemeClr val="accent4">
                    <a:lumMod val="75000"/>
                  </a:schemeClr>
                </a:solidFill>
              </a:rPr>
              <a:t>Focus on Student Learning Outcomes</a:t>
            </a:r>
          </a:p>
          <a:p>
            <a:pPr marL="514350" indent="-514350">
              <a:buFont typeface="+mj-lt"/>
              <a:buAutoNum type="arabicPeriod"/>
            </a:pPr>
            <a:r>
              <a:rPr lang="en-US" sz="2800" dirty="0" smtClean="0">
                <a:solidFill>
                  <a:schemeClr val="accent4">
                    <a:lumMod val="75000"/>
                  </a:schemeClr>
                </a:solidFill>
              </a:rPr>
              <a:t>Prepare to present your brainstorm to the group (1-2 minutes)</a:t>
            </a:r>
          </a:p>
          <a:p>
            <a:pPr marL="342900" indent="-342900"/>
            <a:endParaRPr lang="en-US" dirty="0"/>
          </a:p>
        </p:txBody>
      </p:sp>
      <p:sp>
        <p:nvSpPr>
          <p:cNvPr id="6" name="Rectangle 5"/>
          <p:cNvSpPr/>
          <p:nvPr/>
        </p:nvSpPr>
        <p:spPr>
          <a:xfrm>
            <a:off x="5410200" y="1371600"/>
            <a:ext cx="3276600" cy="3785652"/>
          </a:xfrm>
          <a:prstGeom prst="rect">
            <a:avLst/>
          </a:prstGeom>
        </p:spPr>
        <p:txBody>
          <a:bodyPr wrap="square">
            <a:spAutoFit/>
          </a:bodyPr>
          <a:lstStyle/>
          <a:p>
            <a:pPr lvl="1">
              <a:buFont typeface="Arial" pitchFamily="34" charset="0"/>
              <a:buChar char="•"/>
            </a:pPr>
            <a:r>
              <a:rPr lang="en-US" sz="2400" dirty="0" smtClean="0">
                <a:solidFill>
                  <a:schemeClr val="accent1">
                    <a:lumMod val="50000"/>
                  </a:schemeClr>
                </a:solidFill>
              </a:rPr>
              <a:t>Economics</a:t>
            </a:r>
          </a:p>
          <a:p>
            <a:pPr lvl="1">
              <a:buFont typeface="Arial" pitchFamily="34" charset="0"/>
              <a:buChar char="•"/>
            </a:pPr>
            <a:r>
              <a:rPr lang="en-US" sz="2400" dirty="0" smtClean="0">
                <a:solidFill>
                  <a:schemeClr val="accent1">
                    <a:lumMod val="50000"/>
                  </a:schemeClr>
                </a:solidFill>
              </a:rPr>
              <a:t>HIV/AIDS</a:t>
            </a:r>
          </a:p>
          <a:p>
            <a:pPr lvl="1">
              <a:buFont typeface="Arial" pitchFamily="34" charset="0"/>
              <a:buChar char="•"/>
            </a:pPr>
            <a:r>
              <a:rPr lang="en-US" sz="2400" dirty="0" smtClean="0">
                <a:solidFill>
                  <a:schemeClr val="accent1">
                    <a:lumMod val="50000"/>
                  </a:schemeClr>
                </a:solidFill>
              </a:rPr>
              <a:t>Alcohol/Drugs</a:t>
            </a:r>
          </a:p>
          <a:p>
            <a:pPr lvl="1">
              <a:buFont typeface="Arial" pitchFamily="34" charset="0"/>
              <a:buChar char="•"/>
            </a:pPr>
            <a:r>
              <a:rPr lang="en-US" sz="2400" dirty="0" smtClean="0">
                <a:solidFill>
                  <a:schemeClr val="accent1">
                    <a:lumMod val="50000"/>
                  </a:schemeClr>
                </a:solidFill>
              </a:rPr>
              <a:t>Healthcare</a:t>
            </a:r>
          </a:p>
          <a:p>
            <a:pPr lvl="1">
              <a:buFont typeface="Arial" pitchFamily="34" charset="0"/>
              <a:buChar char="•"/>
            </a:pPr>
            <a:r>
              <a:rPr lang="en-US" sz="2400" dirty="0" smtClean="0">
                <a:solidFill>
                  <a:schemeClr val="accent1">
                    <a:lumMod val="50000"/>
                  </a:schemeClr>
                </a:solidFill>
              </a:rPr>
              <a:t>Terrorism</a:t>
            </a:r>
          </a:p>
          <a:p>
            <a:pPr lvl="1">
              <a:buFont typeface="Arial" pitchFamily="34" charset="0"/>
              <a:buChar char="•"/>
            </a:pPr>
            <a:r>
              <a:rPr lang="en-US" sz="2400" dirty="0" smtClean="0">
                <a:solidFill>
                  <a:schemeClr val="accent1">
                    <a:lumMod val="50000"/>
                  </a:schemeClr>
                </a:solidFill>
              </a:rPr>
              <a:t>Immigration</a:t>
            </a:r>
          </a:p>
          <a:p>
            <a:pPr lvl="1">
              <a:buFont typeface="Arial" pitchFamily="34" charset="0"/>
              <a:buChar char="•"/>
            </a:pPr>
            <a:r>
              <a:rPr lang="en-US" sz="2400" dirty="0" smtClean="0">
                <a:solidFill>
                  <a:schemeClr val="accent1">
                    <a:lumMod val="50000"/>
                  </a:schemeClr>
                </a:solidFill>
              </a:rPr>
              <a:t>Politics</a:t>
            </a:r>
          </a:p>
          <a:p>
            <a:pPr lvl="1">
              <a:buFont typeface="Arial" pitchFamily="34" charset="0"/>
              <a:buChar char="•"/>
            </a:pPr>
            <a:r>
              <a:rPr lang="en-US" sz="2400" dirty="0" smtClean="0">
                <a:solidFill>
                  <a:schemeClr val="accent1">
                    <a:lumMod val="50000"/>
                  </a:schemeClr>
                </a:solidFill>
              </a:rPr>
              <a:t>Higher Education</a:t>
            </a:r>
          </a:p>
          <a:p>
            <a:pPr lvl="1">
              <a:buFont typeface="Arial" pitchFamily="34" charset="0"/>
              <a:buChar char="•"/>
            </a:pPr>
            <a:r>
              <a:rPr lang="en-US" sz="2400" dirty="0" smtClean="0">
                <a:solidFill>
                  <a:schemeClr val="accent1">
                    <a:lumMod val="50000"/>
                  </a:schemeClr>
                </a:solidFill>
              </a:rPr>
              <a:t>Sports</a:t>
            </a:r>
          </a:p>
          <a:p>
            <a:pPr lvl="1"/>
            <a:r>
              <a:rPr lang="en-US" sz="2400" dirty="0" smtClean="0">
                <a:solidFill>
                  <a:schemeClr val="accent1">
                    <a:lumMod val="50000"/>
                  </a:schemeClr>
                </a:solidFill>
              </a:rPr>
              <a:t>Parenting</a:t>
            </a:r>
            <a:endParaRPr lang="en-US" dirty="0"/>
          </a:p>
        </p:txBody>
      </p:sp>
      <p:sp>
        <p:nvSpPr>
          <p:cNvPr id="7" name="Rectangle 6"/>
          <p:cNvSpPr/>
          <p:nvPr/>
        </p:nvSpPr>
        <p:spPr>
          <a:xfrm>
            <a:off x="1600200" y="381000"/>
            <a:ext cx="6324600" cy="584775"/>
          </a:xfrm>
          <a:prstGeom prst="rect">
            <a:avLst/>
          </a:prstGeom>
        </p:spPr>
        <p:txBody>
          <a:bodyPr wrap="square">
            <a:spAutoFit/>
          </a:bodyPr>
          <a:lstStyle/>
          <a:p>
            <a:pPr algn="ctr"/>
            <a:r>
              <a:rPr lang="en-US" sz="3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Selecting a Project Topic</a:t>
            </a:r>
            <a:endParaRPr lang="en-US" sz="3200"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new 2"/>
          <p:cNvPicPr>
            <a:picLocks noChangeAspect="1" noChangeArrowheads="1"/>
          </p:cNvPicPr>
          <p:nvPr/>
        </p:nvPicPr>
        <p:blipFill>
          <a:blip r:embed="rId3" cstate="print"/>
          <a:srcRect l="5882"/>
          <a:stretch>
            <a:fillRect/>
          </a:stretch>
        </p:blipFill>
        <p:spPr bwMode="auto">
          <a:xfrm>
            <a:off x="7239000" y="4724400"/>
            <a:ext cx="1600200" cy="1900238"/>
          </a:xfrm>
          <a:prstGeom prst="rect">
            <a:avLst/>
          </a:prstGeom>
          <a:noFill/>
          <a:ln w="9525">
            <a:noFill/>
            <a:miter lim="800000"/>
            <a:headEnd/>
            <a:tailEnd/>
          </a:ln>
        </p:spPr>
      </p:pic>
      <p:sp>
        <p:nvSpPr>
          <p:cNvPr id="5" name="Title 4"/>
          <p:cNvSpPr>
            <a:spLocks noGrp="1"/>
          </p:cNvSpPr>
          <p:nvPr>
            <p:ph type="title"/>
          </p:nvPr>
        </p:nvSpPr>
        <p:spPr/>
        <p:txBody>
          <a:bodyPr/>
          <a:lstStyle/>
          <a:p>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Developing a Research Question for Project Based Activities</a:t>
            </a:r>
            <a:endPar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6" name="Text Placeholder 5"/>
          <p:cNvSpPr>
            <a:spLocks noGrp="1"/>
          </p:cNvSpPr>
          <p:nvPr>
            <p:ph type="body" idx="1"/>
          </p:nvPr>
        </p:nvSpPr>
        <p:spPr>
          <a:xfrm>
            <a:off x="304800" y="2514600"/>
            <a:ext cx="7086600" cy="4343400"/>
          </a:xfrm>
        </p:spPr>
        <p:txBody>
          <a:bodyPr>
            <a:normAutofit fontScale="85000" lnSpcReduction="20000"/>
          </a:bodyPr>
          <a:lstStyle/>
          <a:p>
            <a:pPr algn="ctr"/>
            <a:r>
              <a:rPr lang="en-US" b="1" dirty="0" smtClean="0">
                <a:solidFill>
                  <a:schemeClr val="accent6">
                    <a:lumMod val="50000"/>
                  </a:schemeClr>
                </a:solidFill>
                <a:latin typeface="Aharoni" pitchFamily="2" charset="-79"/>
                <a:cs typeface="Aharoni" pitchFamily="2" charset="-79"/>
              </a:rPr>
              <a:t>Characteristics of  a Good Research Question for Project Based Activities</a:t>
            </a:r>
          </a:p>
          <a:p>
            <a:pPr>
              <a:buFont typeface="Arial" pitchFamily="34" charset="0"/>
              <a:buChar char="•"/>
            </a:pPr>
            <a:endParaRPr lang="en-US" dirty="0" smtClean="0">
              <a:solidFill>
                <a:schemeClr val="accent6">
                  <a:lumMod val="50000"/>
                </a:schemeClr>
              </a:solidFill>
              <a:latin typeface="Aharoni" pitchFamily="2" charset="-79"/>
              <a:cs typeface="Aharoni" pitchFamily="2" charset="-79"/>
            </a:endParaRPr>
          </a:p>
          <a:p>
            <a:pPr>
              <a:buFont typeface="Arial" pitchFamily="34" charset="0"/>
              <a:buChar char="•"/>
            </a:pPr>
            <a:r>
              <a:rPr lang="en-US" dirty="0" smtClean="0">
                <a:solidFill>
                  <a:schemeClr val="accent6">
                    <a:lumMod val="50000"/>
                  </a:schemeClr>
                </a:solidFill>
                <a:latin typeface="Aharoni" pitchFamily="2" charset="-79"/>
                <a:cs typeface="Aharoni" pitchFamily="2" charset="-79"/>
              </a:rPr>
              <a:t>Interesting to the learner</a:t>
            </a:r>
          </a:p>
          <a:p>
            <a:pPr>
              <a:buFont typeface="Arial" pitchFamily="34" charset="0"/>
              <a:buChar char="•"/>
            </a:pPr>
            <a:r>
              <a:rPr lang="en-US" dirty="0" smtClean="0">
                <a:solidFill>
                  <a:schemeClr val="accent6">
                    <a:lumMod val="50000"/>
                  </a:schemeClr>
                </a:solidFill>
                <a:latin typeface="Aharoni" pitchFamily="2" charset="-79"/>
                <a:cs typeface="Aharoni" pitchFamily="2" charset="-79"/>
              </a:rPr>
              <a:t>Is relevant to the learner’s world</a:t>
            </a:r>
          </a:p>
          <a:p>
            <a:pPr>
              <a:buFont typeface="Arial" pitchFamily="34" charset="0"/>
              <a:buChar char="•"/>
            </a:pPr>
            <a:r>
              <a:rPr lang="en-US" dirty="0" smtClean="0">
                <a:solidFill>
                  <a:schemeClr val="accent6">
                    <a:lumMod val="50000"/>
                  </a:schemeClr>
                </a:solidFill>
                <a:latin typeface="Aharoni" pitchFamily="2" charset="-79"/>
                <a:cs typeface="Aharoni" pitchFamily="2" charset="-79"/>
              </a:rPr>
              <a:t>Can be approached from different perspectives</a:t>
            </a:r>
          </a:p>
          <a:p>
            <a:pPr>
              <a:buFont typeface="Arial" pitchFamily="34" charset="0"/>
              <a:buChar char="•"/>
            </a:pPr>
            <a:r>
              <a:rPr lang="en-US" dirty="0" smtClean="0">
                <a:solidFill>
                  <a:schemeClr val="accent6">
                    <a:lumMod val="50000"/>
                  </a:schemeClr>
                </a:solidFill>
                <a:latin typeface="Aharoni" pitchFamily="2" charset="-79"/>
                <a:cs typeface="Aharoni" pitchFamily="2" charset="-79"/>
              </a:rPr>
              <a:t>Offers potential for expansion, discovery, creativity</a:t>
            </a:r>
          </a:p>
          <a:p>
            <a:pPr>
              <a:buFont typeface="Arial" pitchFamily="34" charset="0"/>
              <a:buChar char="•"/>
            </a:pPr>
            <a:r>
              <a:rPr lang="en-US" dirty="0" smtClean="0">
                <a:solidFill>
                  <a:schemeClr val="accent6">
                    <a:lumMod val="50000"/>
                  </a:schemeClr>
                </a:solidFill>
                <a:latin typeface="Aharoni" pitchFamily="2" charset="-79"/>
                <a:cs typeface="Aharoni" pitchFamily="2" charset="-79"/>
              </a:rPr>
              <a:t>Can be researched</a:t>
            </a:r>
          </a:p>
          <a:p>
            <a:pPr>
              <a:buFont typeface="Arial" pitchFamily="34" charset="0"/>
              <a:buChar char="•"/>
            </a:pPr>
            <a:r>
              <a:rPr lang="en-US" dirty="0" smtClean="0">
                <a:solidFill>
                  <a:schemeClr val="accent6">
                    <a:lumMod val="50000"/>
                  </a:schemeClr>
                </a:solidFill>
                <a:latin typeface="Aharoni" pitchFamily="2" charset="-79"/>
                <a:cs typeface="Aharoni" pitchFamily="2" charset="-79"/>
              </a:rPr>
              <a:t>May be open ended</a:t>
            </a:r>
          </a:p>
          <a:p>
            <a:pPr>
              <a:buFont typeface="Arial" pitchFamily="34" charset="0"/>
              <a:buChar char="•"/>
            </a:pPr>
            <a:r>
              <a:rPr lang="en-US" dirty="0" smtClean="0">
                <a:solidFill>
                  <a:schemeClr val="accent6">
                    <a:lumMod val="50000"/>
                  </a:schemeClr>
                </a:solidFill>
                <a:latin typeface="Aharoni" pitchFamily="2" charset="-79"/>
                <a:cs typeface="Aharoni" pitchFamily="2" charset="-79"/>
              </a:rPr>
              <a:t>Promotes critical thinking</a:t>
            </a:r>
          </a:p>
          <a:p>
            <a:pPr>
              <a:buFont typeface="Arial" pitchFamily="34" charset="0"/>
              <a:buChar char="•"/>
            </a:pPr>
            <a:r>
              <a:rPr lang="en-US" dirty="0" smtClean="0">
                <a:solidFill>
                  <a:schemeClr val="accent6">
                    <a:lumMod val="50000"/>
                  </a:schemeClr>
                </a:solidFill>
                <a:latin typeface="Aharoni" pitchFamily="2" charset="-79"/>
                <a:cs typeface="Aharoni" pitchFamily="2" charset="-79"/>
              </a:rPr>
              <a:t>Offers opportunity to gather and analyze data</a:t>
            </a:r>
          </a:p>
          <a:p>
            <a:pPr>
              <a:buFont typeface="Arial" pitchFamily="34" charset="0"/>
              <a:buChar char="•"/>
            </a:pPr>
            <a:r>
              <a:rPr lang="en-US" dirty="0" smtClean="0">
                <a:solidFill>
                  <a:schemeClr val="accent6">
                    <a:lumMod val="50000"/>
                  </a:schemeClr>
                </a:solidFill>
                <a:latin typeface="Aharoni" pitchFamily="2" charset="-79"/>
                <a:cs typeface="Aharoni" pitchFamily="2" charset="-79"/>
              </a:rPr>
              <a:t>Solves a problem, addresses an issue or questions an established thought</a:t>
            </a:r>
            <a:endParaRPr lang="en-US" dirty="0" smtClean="0">
              <a:solidFill>
                <a:schemeClr val="accent6">
                  <a:lumMod val="50000"/>
                </a:schemeClr>
              </a:solidFill>
            </a:endParaRPr>
          </a:p>
          <a:p>
            <a:pPr>
              <a:buFont typeface="Arial" pitchFamily="34" charset="0"/>
              <a:buChar char="•"/>
            </a:pPr>
            <a:endParaRPr lang="en-US" dirty="0" smtClean="0">
              <a:solidFill>
                <a:schemeClr val="accent6">
                  <a:lumMod val="50000"/>
                </a:schemeClr>
              </a:solidFill>
              <a:latin typeface="Aharoni" pitchFamily="2" charset="-79"/>
              <a:cs typeface="Aharoni" pitchFamily="2" charset="-79"/>
            </a:endParaRPr>
          </a:p>
          <a:p>
            <a:pPr>
              <a:buFont typeface="Arial" pitchFamily="34" charset="0"/>
              <a:buChar char="•"/>
            </a:pPr>
            <a:endParaRPr lang="en-US" dirty="0" smtClean="0">
              <a:solidFill>
                <a:schemeClr val="accent6">
                  <a:lumMod val="50000"/>
                </a:schemeClr>
              </a:solidFill>
              <a:latin typeface="Aharoni" pitchFamily="2" charset="-79"/>
              <a:cs typeface="Aharoni" pitchFamily="2" charset="-79"/>
            </a:endParaRPr>
          </a:p>
          <a:p>
            <a:pPr>
              <a:buFont typeface="Arial" pitchFamily="34" charset="0"/>
              <a:buChar char="•"/>
            </a:pPr>
            <a:endParaRPr lang="en-US" dirty="0" smtClean="0">
              <a:solidFill>
                <a:schemeClr val="accent6">
                  <a:lumMod val="50000"/>
                </a:schemeClr>
              </a:solidFill>
              <a:latin typeface="Aharoni" pitchFamily="2" charset="-79"/>
              <a:cs typeface="Aharoni" pitchFamily="2" charset="-79"/>
            </a:endParaRPr>
          </a:p>
          <a:p>
            <a:pPr>
              <a:buFont typeface="Arial" pitchFamily="34" charset="0"/>
              <a:buChar char="•"/>
            </a:pPr>
            <a:endParaRPr lang="en-US" dirty="0" smtClean="0">
              <a:solidFill>
                <a:schemeClr val="accent6">
                  <a:lumMod val="50000"/>
                </a:schemeClr>
              </a:solidFill>
              <a:latin typeface="Aharoni" pitchFamily="2" charset="-79"/>
              <a:cs typeface="Aharoni" pitchFamily="2" charset="-79"/>
            </a:endParaRPr>
          </a:p>
          <a:p>
            <a:pPr>
              <a:buFont typeface="Arial" pitchFamily="34" charset="0"/>
              <a:buChar char="•"/>
            </a:pPr>
            <a:endParaRPr lang="en-US" dirty="0" smtClean="0">
              <a:solidFill>
                <a:schemeClr val="accent6">
                  <a:lumMod val="50000"/>
                </a:schemeClr>
              </a:solidFill>
              <a:latin typeface="Aharoni" pitchFamily="2" charset="-79"/>
              <a:cs typeface="Aharoni" pitchFamily="2" charset="-79"/>
            </a:endParaRPr>
          </a:p>
          <a:p>
            <a:endParaRPr lang="en-US" dirty="0">
              <a:solidFill>
                <a:schemeClr val="accent6">
                  <a:lumMod val="50000"/>
                </a:schemeClr>
              </a:solidFill>
              <a:latin typeface="Aharoni" pitchFamily="2" charset="-79"/>
              <a:cs typeface="Aharoni" pitchFamily="2" charset="-79"/>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new 2"/>
          <p:cNvPicPr>
            <a:picLocks noChangeAspect="1" noChangeArrowheads="1"/>
          </p:cNvPicPr>
          <p:nvPr/>
        </p:nvPicPr>
        <p:blipFill>
          <a:blip r:embed="rId3" cstate="print"/>
          <a:srcRect l="5882"/>
          <a:stretch>
            <a:fillRect/>
          </a:stretch>
        </p:blipFill>
        <p:spPr bwMode="auto">
          <a:xfrm>
            <a:off x="7239000" y="4724400"/>
            <a:ext cx="1600200" cy="1900238"/>
          </a:xfrm>
          <a:prstGeom prst="rect">
            <a:avLst/>
          </a:prstGeom>
          <a:noFill/>
          <a:ln w="9525">
            <a:noFill/>
            <a:miter lim="800000"/>
            <a:headEnd/>
            <a:tailEnd/>
          </a:ln>
        </p:spPr>
      </p:pic>
      <p:pic>
        <p:nvPicPr>
          <p:cNvPr id="3" name="Picture 2" descr="D:\WINDOWS\TEMP\Temporary Internet Files\Content.IE5\W5KE4ROF\MC900442094[1].wmf"/>
          <p:cNvPicPr>
            <a:picLocks noChangeAspect="1" noChangeArrowheads="1"/>
          </p:cNvPicPr>
          <p:nvPr/>
        </p:nvPicPr>
        <p:blipFill>
          <a:blip r:embed="rId4" cstate="print"/>
          <a:srcRect/>
          <a:stretch>
            <a:fillRect/>
          </a:stretch>
        </p:blipFill>
        <p:spPr bwMode="auto">
          <a:xfrm>
            <a:off x="152400" y="5486400"/>
            <a:ext cx="1317625" cy="811368"/>
          </a:xfrm>
          <a:prstGeom prst="rect">
            <a:avLst/>
          </a:prstGeom>
          <a:noFill/>
        </p:spPr>
      </p:pic>
      <p:sp>
        <p:nvSpPr>
          <p:cNvPr id="4" name="Rectangle 3"/>
          <p:cNvSpPr/>
          <p:nvPr/>
        </p:nvSpPr>
        <p:spPr>
          <a:xfrm>
            <a:off x="381000" y="304800"/>
            <a:ext cx="8458200" cy="1323439"/>
          </a:xfrm>
          <a:prstGeom prst="rect">
            <a:avLst/>
          </a:prstGeom>
          <a:noFill/>
        </p:spPr>
        <p:txBody>
          <a:bodyPr wrap="square" lIns="91440" tIns="45720" rIns="91440" bIns="45720">
            <a:spAutoFit/>
          </a:bodyPr>
          <a:lstStyle/>
          <a:p>
            <a:pPr algn="ctr"/>
            <a:r>
              <a:rPr lang="en-US" sz="40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Developing a Research Question for Project Based Activities</a:t>
            </a:r>
            <a:endParaRPr lang="en-US" sz="4000" b="1" cap="none" spc="0"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ffectLst/>
            </a:endParaRPr>
          </a:p>
        </p:txBody>
      </p:sp>
      <p:sp>
        <p:nvSpPr>
          <p:cNvPr id="5" name="Rectangle 4"/>
          <p:cNvSpPr/>
          <p:nvPr/>
        </p:nvSpPr>
        <p:spPr>
          <a:xfrm>
            <a:off x="228600" y="6324600"/>
            <a:ext cx="1152995" cy="369332"/>
          </a:xfrm>
          <a:prstGeom prst="rect">
            <a:avLst/>
          </a:prstGeom>
        </p:spPr>
        <p:txBody>
          <a:bodyPr wrap="square">
            <a:spAutoFit/>
          </a:bodyPr>
          <a:lstStyle/>
          <a:p>
            <a:pPr algn="ctr"/>
            <a:r>
              <a:rPr lang="en-US" dirty="0" smtClean="0">
                <a:solidFill>
                  <a:schemeClr val="accent3">
                    <a:lumMod val="75000"/>
                  </a:schemeClr>
                </a:solidFill>
              </a:rPr>
              <a:t>Activity 4</a:t>
            </a:r>
            <a:endParaRPr lang="en-US" dirty="0">
              <a:solidFill>
                <a:schemeClr val="accent3">
                  <a:lumMod val="75000"/>
                </a:schemeClr>
              </a:solidFill>
            </a:endParaRPr>
          </a:p>
        </p:txBody>
      </p:sp>
      <p:sp>
        <p:nvSpPr>
          <p:cNvPr id="6" name="Rectangle 5"/>
          <p:cNvSpPr/>
          <p:nvPr/>
        </p:nvSpPr>
        <p:spPr>
          <a:xfrm>
            <a:off x="533400" y="1600200"/>
            <a:ext cx="8458200" cy="3046988"/>
          </a:xfrm>
          <a:prstGeom prst="rect">
            <a:avLst/>
          </a:prstGeom>
        </p:spPr>
        <p:txBody>
          <a:bodyPr wrap="square">
            <a:spAutoFit/>
          </a:bodyPr>
          <a:lstStyle/>
          <a:p>
            <a:pPr marL="514350" indent="-514350">
              <a:buFont typeface="+mj-lt"/>
              <a:buAutoNum type="arabicPeriod"/>
            </a:pPr>
            <a:r>
              <a:rPr lang="en-US" sz="3200" b="1" dirty="0" smtClean="0">
                <a:solidFill>
                  <a:schemeClr val="accent6">
                    <a:lumMod val="50000"/>
                  </a:schemeClr>
                </a:solidFill>
              </a:rPr>
              <a:t>Using the topic RELIGION, develop a research question that will lend it’s self to the subjects represented in your cohort, and the key skills you have chosen. </a:t>
            </a:r>
          </a:p>
          <a:p>
            <a:pPr marL="514350" indent="-514350">
              <a:buFont typeface="+mj-lt"/>
              <a:buAutoNum type="arabicPeriod"/>
            </a:pPr>
            <a:r>
              <a:rPr lang="en-US" sz="3200" b="1" dirty="0" smtClean="0">
                <a:solidFill>
                  <a:schemeClr val="accent6">
                    <a:lumMod val="50000"/>
                  </a:schemeClr>
                </a:solidFill>
              </a:rPr>
              <a:t>Write your Question on Poster Paper </a:t>
            </a:r>
          </a:p>
          <a:p>
            <a:pPr marL="514350" indent="-514350">
              <a:buFont typeface="+mj-lt"/>
              <a:buAutoNum type="arabicPeriod"/>
            </a:pPr>
            <a:r>
              <a:rPr lang="en-US" sz="3200" b="1" dirty="0" smtClean="0">
                <a:solidFill>
                  <a:schemeClr val="accent6">
                    <a:lumMod val="50000"/>
                  </a:schemeClr>
                </a:solidFill>
              </a:rPr>
              <a:t>Present to the Group</a:t>
            </a:r>
            <a:endParaRPr lang="en-US" sz="3200" b="1" dirty="0">
              <a:solidFill>
                <a:schemeClr val="accent6">
                  <a:lumMod val="50000"/>
                </a:schemeClr>
              </a:solidFill>
            </a:endParaRPr>
          </a:p>
        </p:txBody>
      </p:sp>
      <p:sp>
        <p:nvSpPr>
          <p:cNvPr id="7" name="Rectangle 6"/>
          <p:cNvSpPr/>
          <p:nvPr/>
        </p:nvSpPr>
        <p:spPr>
          <a:xfrm>
            <a:off x="1752600" y="1600200"/>
            <a:ext cx="5715000" cy="4893647"/>
          </a:xfrm>
          <a:prstGeom prst="rect">
            <a:avLst/>
          </a:prstGeom>
        </p:spPr>
        <p:txBody>
          <a:bodyPr wrap="square">
            <a:spAutoFit/>
          </a:bodyPr>
          <a:lstStyle/>
          <a:p>
            <a:pPr>
              <a:buFont typeface="Arial" pitchFamily="34" charset="0"/>
              <a:buChar char="•"/>
            </a:pPr>
            <a:r>
              <a:rPr lang="en-US" sz="2400" dirty="0" smtClean="0">
                <a:solidFill>
                  <a:schemeClr val="tx2">
                    <a:lumMod val="50000"/>
                  </a:schemeClr>
                </a:solidFill>
                <a:latin typeface="Aharoni" pitchFamily="2" charset="-79"/>
                <a:cs typeface="Aharoni" pitchFamily="2" charset="-79"/>
              </a:rPr>
              <a:t>Interesting to the learner</a:t>
            </a:r>
          </a:p>
          <a:p>
            <a:pPr>
              <a:buFont typeface="Arial" pitchFamily="34" charset="0"/>
              <a:buChar char="•"/>
            </a:pPr>
            <a:r>
              <a:rPr lang="en-US" sz="2400" dirty="0" smtClean="0">
                <a:solidFill>
                  <a:schemeClr val="tx2">
                    <a:lumMod val="50000"/>
                  </a:schemeClr>
                </a:solidFill>
                <a:latin typeface="Aharoni" pitchFamily="2" charset="-79"/>
                <a:cs typeface="Aharoni" pitchFamily="2" charset="-79"/>
              </a:rPr>
              <a:t>Is relevant to the learner’s world</a:t>
            </a:r>
          </a:p>
          <a:p>
            <a:pPr>
              <a:buFont typeface="Arial" pitchFamily="34" charset="0"/>
              <a:buChar char="•"/>
            </a:pPr>
            <a:r>
              <a:rPr lang="en-US" sz="2400" dirty="0" smtClean="0">
                <a:solidFill>
                  <a:schemeClr val="tx2">
                    <a:lumMod val="50000"/>
                  </a:schemeClr>
                </a:solidFill>
                <a:latin typeface="Aharoni" pitchFamily="2" charset="-79"/>
                <a:cs typeface="Aharoni" pitchFamily="2" charset="-79"/>
              </a:rPr>
              <a:t>Can be approached from different perspectives</a:t>
            </a:r>
          </a:p>
          <a:p>
            <a:pPr>
              <a:buFont typeface="Arial" pitchFamily="34" charset="0"/>
              <a:buChar char="•"/>
            </a:pPr>
            <a:r>
              <a:rPr lang="en-US" sz="2400" dirty="0" smtClean="0">
                <a:solidFill>
                  <a:schemeClr val="tx2">
                    <a:lumMod val="50000"/>
                  </a:schemeClr>
                </a:solidFill>
                <a:latin typeface="Aharoni" pitchFamily="2" charset="-79"/>
                <a:cs typeface="Aharoni" pitchFamily="2" charset="-79"/>
              </a:rPr>
              <a:t>Offers potential for expansion, discovery, creativity</a:t>
            </a:r>
          </a:p>
          <a:p>
            <a:pPr>
              <a:buFont typeface="Arial" pitchFamily="34" charset="0"/>
              <a:buChar char="•"/>
            </a:pPr>
            <a:r>
              <a:rPr lang="en-US" sz="2400" dirty="0" smtClean="0">
                <a:solidFill>
                  <a:schemeClr val="tx2">
                    <a:lumMod val="50000"/>
                  </a:schemeClr>
                </a:solidFill>
                <a:latin typeface="Aharoni" pitchFamily="2" charset="-79"/>
                <a:cs typeface="Aharoni" pitchFamily="2" charset="-79"/>
              </a:rPr>
              <a:t>Can be researched</a:t>
            </a:r>
          </a:p>
          <a:p>
            <a:pPr>
              <a:buFont typeface="Arial" pitchFamily="34" charset="0"/>
              <a:buChar char="•"/>
            </a:pPr>
            <a:r>
              <a:rPr lang="en-US" sz="2400" dirty="0" smtClean="0">
                <a:solidFill>
                  <a:schemeClr val="tx2">
                    <a:lumMod val="50000"/>
                  </a:schemeClr>
                </a:solidFill>
                <a:latin typeface="Aharoni" pitchFamily="2" charset="-79"/>
                <a:cs typeface="Aharoni" pitchFamily="2" charset="-79"/>
              </a:rPr>
              <a:t>May be open ended</a:t>
            </a:r>
          </a:p>
          <a:p>
            <a:pPr>
              <a:buFont typeface="Arial" pitchFamily="34" charset="0"/>
              <a:buChar char="•"/>
            </a:pPr>
            <a:r>
              <a:rPr lang="en-US" sz="2400" dirty="0" smtClean="0">
                <a:solidFill>
                  <a:schemeClr val="tx2">
                    <a:lumMod val="50000"/>
                  </a:schemeClr>
                </a:solidFill>
                <a:latin typeface="Aharoni" pitchFamily="2" charset="-79"/>
                <a:cs typeface="Aharoni" pitchFamily="2" charset="-79"/>
              </a:rPr>
              <a:t>Promotes critical thinking</a:t>
            </a:r>
          </a:p>
          <a:p>
            <a:pPr>
              <a:buFont typeface="Arial" pitchFamily="34" charset="0"/>
              <a:buChar char="•"/>
            </a:pPr>
            <a:r>
              <a:rPr lang="en-US" sz="2400" dirty="0" smtClean="0">
                <a:solidFill>
                  <a:schemeClr val="tx2">
                    <a:lumMod val="50000"/>
                  </a:schemeClr>
                </a:solidFill>
                <a:latin typeface="Aharoni" pitchFamily="2" charset="-79"/>
                <a:cs typeface="Aharoni" pitchFamily="2" charset="-79"/>
              </a:rPr>
              <a:t>Offers opportunity to gather and analyze data</a:t>
            </a:r>
          </a:p>
          <a:p>
            <a:pPr>
              <a:buFont typeface="Arial" pitchFamily="34" charset="0"/>
              <a:buChar char="•"/>
            </a:pPr>
            <a:r>
              <a:rPr lang="en-US" sz="2400" dirty="0" smtClean="0">
                <a:solidFill>
                  <a:schemeClr val="tx2">
                    <a:lumMod val="50000"/>
                  </a:schemeClr>
                </a:solidFill>
                <a:latin typeface="Aharoni" pitchFamily="2" charset="-79"/>
                <a:cs typeface="Aharoni" pitchFamily="2" charset="-79"/>
              </a:rPr>
              <a:t>Solves a problem, addresses an issue or questions an established thought</a:t>
            </a:r>
            <a:endParaRPr lang="en-US" sz="2400" dirty="0">
              <a:solidFill>
                <a:schemeClr val="tx2">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grpId="2"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par>
                                <p:cTn id="8" presetID="2" presetClass="exit" presetSubtype="4" fill="hold" grpId="0" nodeType="withEffect">
                                  <p:stCondLst>
                                    <p:cond delay="0"/>
                                  </p:stCondLst>
                                  <p:childTnLst>
                                    <p:anim calcmode="lin" valueType="num">
                                      <p:cBhvr additive="base">
                                        <p:cTn id="9" dur="500"/>
                                        <p:tgtEl>
                                          <p:spTgt spid="7"/>
                                        </p:tgtEl>
                                        <p:attrNameLst>
                                          <p:attrName>ppt_x</p:attrName>
                                        </p:attrNameLst>
                                      </p:cBhvr>
                                      <p:tavLst>
                                        <p:tav tm="0">
                                          <p:val>
                                            <p:strVal val="ppt_x"/>
                                          </p:val>
                                        </p:tav>
                                        <p:tav tm="100000">
                                          <p:val>
                                            <p:strVal val="ppt_x"/>
                                          </p:val>
                                        </p:tav>
                                      </p:tavLst>
                                    </p:anim>
                                    <p:anim calcmode="lin" valueType="num">
                                      <p:cBhvr additive="base">
                                        <p:cTn id="10" dur="500"/>
                                        <p:tgtEl>
                                          <p:spTgt spid="7"/>
                                        </p:tgtEl>
                                        <p:attrNameLst>
                                          <p:attrName>ppt_y</p:attrName>
                                        </p:attrNameLst>
                                      </p:cBhvr>
                                      <p:tavLst>
                                        <p:tav tm="0">
                                          <p:val>
                                            <p:strVal val="ppt_y"/>
                                          </p:val>
                                        </p:tav>
                                        <p:tav tm="100000">
                                          <p:val>
                                            <p:strVal val="1+ppt_h/2"/>
                                          </p:val>
                                        </p:tav>
                                      </p:tavLst>
                                    </p:anim>
                                    <p:set>
                                      <p:cBhvr>
                                        <p:cTn id="11" dur="1" fill="hold">
                                          <p:stCondLst>
                                            <p:cond delay="499"/>
                                          </p:stCondLst>
                                        </p:cTn>
                                        <p:tgtEl>
                                          <p:spTgt spid="7"/>
                                        </p:tgtEl>
                                        <p:attrNameLst>
                                          <p:attrName>style.visibility</p:attrName>
                                        </p:attrNameLst>
                                      </p:cBhvr>
                                      <p:to>
                                        <p:strVal val="hidden"/>
                                      </p:to>
                                    </p:set>
                                  </p:childTnLst>
                                </p:cTn>
                              </p:par>
                            </p:childTnLst>
                          </p:cTn>
                        </p:par>
                        <p:par>
                          <p:cTn id="12" fill="hold">
                            <p:stCondLst>
                              <p:cond delay="2000"/>
                            </p:stCondLst>
                            <p:childTnLst>
                              <p:par>
                                <p:cTn id="13" presetID="9" presetClass="exit" presetSubtype="0" fill="hold" grpId="0" nodeType="afterEffect">
                                  <p:stCondLst>
                                    <p:cond delay="12000"/>
                                  </p:stCondLst>
                                  <p:childTnLst>
                                    <p:animEffect transition="out" filter="dissolve">
                                      <p:cBhvr>
                                        <p:cTn id="14" dur="5000"/>
                                        <p:tgtEl>
                                          <p:spTgt spid="6"/>
                                        </p:tgtEl>
                                      </p:cBhvr>
                                    </p:animEffect>
                                    <p:set>
                                      <p:cBhvr>
                                        <p:cTn id="15" dur="1" fill="hold">
                                          <p:stCondLst>
                                            <p:cond delay="4999"/>
                                          </p:stCondLst>
                                        </p:cTn>
                                        <p:tgtEl>
                                          <p:spTgt spid="6"/>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grpId="1" nodeType="click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6" grpId="2"/>
      <p:bldP spid="7" grpId="0"/>
      <p:bldP spid="7" grpId="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new 2"/>
          <p:cNvPicPr>
            <a:picLocks noChangeAspect="1" noChangeArrowheads="1"/>
          </p:cNvPicPr>
          <p:nvPr/>
        </p:nvPicPr>
        <p:blipFill>
          <a:blip r:embed="rId5" cstate="print"/>
          <a:srcRect l="5882"/>
          <a:stretch>
            <a:fillRect/>
          </a:stretch>
        </p:blipFill>
        <p:spPr bwMode="auto">
          <a:xfrm>
            <a:off x="7239000" y="4724400"/>
            <a:ext cx="1600200" cy="1900238"/>
          </a:xfrm>
          <a:prstGeom prst="rect">
            <a:avLst/>
          </a:prstGeom>
          <a:noFill/>
          <a:ln w="9525">
            <a:noFill/>
            <a:miter lim="800000"/>
            <a:headEnd/>
            <a:tailEnd/>
          </a:ln>
        </p:spPr>
      </p:pic>
      <p:sp>
        <p:nvSpPr>
          <p:cNvPr id="7" name="Title 6"/>
          <p:cNvSpPr>
            <a:spLocks noGrp="1"/>
          </p:cNvSpPr>
          <p:nvPr>
            <p:ph type="title"/>
          </p:nvPr>
        </p:nvSpPr>
        <p:spPr/>
        <p:txBody>
          <a:bodyPr/>
          <a:lstStyle/>
          <a:p>
            <a:pPr algn="ct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“In God We Trust?”</a:t>
            </a:r>
            <a:endParaRPr lang="en-US" b="1" dirty="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endParaRPr>
          </a:p>
        </p:txBody>
      </p:sp>
      <p:sp>
        <p:nvSpPr>
          <p:cNvPr id="8" name="Content Placeholder 7"/>
          <p:cNvSpPr>
            <a:spLocks noGrp="1"/>
          </p:cNvSpPr>
          <p:nvPr>
            <p:ph sz="quarter" idx="1"/>
          </p:nvPr>
        </p:nvSpPr>
        <p:spPr>
          <a:xfrm>
            <a:off x="381000" y="1447800"/>
            <a:ext cx="2819400" cy="2362200"/>
          </a:xfrm>
        </p:spPr>
        <p:txBody>
          <a:bodyPr>
            <a:noAutofit/>
          </a:bodyPr>
          <a:lstStyle/>
          <a:p>
            <a:pPr>
              <a:buNone/>
            </a:pPr>
            <a:r>
              <a:rPr lang="en-US" sz="2000" dirty="0" smtClean="0">
                <a:solidFill>
                  <a:schemeClr val="tx2">
                    <a:lumMod val="50000"/>
                  </a:schemeClr>
                </a:solidFill>
              </a:rPr>
              <a:t>Cohort Subjects:</a:t>
            </a:r>
          </a:p>
          <a:p>
            <a:pPr>
              <a:buNone/>
            </a:pPr>
            <a:r>
              <a:rPr lang="en-US" sz="2000" dirty="0" smtClean="0">
                <a:solidFill>
                  <a:schemeClr val="tx2">
                    <a:lumMod val="50000"/>
                  </a:schemeClr>
                </a:solidFill>
              </a:rPr>
              <a:t>English</a:t>
            </a:r>
          </a:p>
          <a:p>
            <a:pPr>
              <a:buNone/>
            </a:pPr>
            <a:r>
              <a:rPr lang="en-US" sz="2000" dirty="0" smtClean="0">
                <a:solidFill>
                  <a:schemeClr val="tx2">
                    <a:lumMod val="50000"/>
                  </a:schemeClr>
                </a:solidFill>
              </a:rPr>
              <a:t>African World Studies</a:t>
            </a:r>
          </a:p>
          <a:p>
            <a:pPr>
              <a:buNone/>
            </a:pPr>
            <a:r>
              <a:rPr lang="en-US" sz="2000" dirty="0" smtClean="0">
                <a:solidFill>
                  <a:schemeClr val="tx2">
                    <a:lumMod val="50000"/>
                  </a:schemeClr>
                </a:solidFill>
              </a:rPr>
              <a:t>Foreign Language</a:t>
            </a:r>
          </a:p>
          <a:p>
            <a:pPr>
              <a:buNone/>
            </a:pPr>
            <a:r>
              <a:rPr lang="en-US" sz="2000" dirty="0" smtClean="0">
                <a:solidFill>
                  <a:schemeClr val="tx2">
                    <a:lumMod val="50000"/>
                  </a:schemeClr>
                </a:solidFill>
              </a:rPr>
              <a:t>Freshmen Seminar</a:t>
            </a:r>
          </a:p>
          <a:p>
            <a:pPr>
              <a:buNone/>
            </a:pPr>
            <a:r>
              <a:rPr lang="en-US" sz="2000" dirty="0" smtClean="0">
                <a:solidFill>
                  <a:schemeClr val="tx2">
                    <a:lumMod val="50000"/>
                  </a:schemeClr>
                </a:solidFill>
              </a:rPr>
              <a:t>Business</a:t>
            </a:r>
          </a:p>
        </p:txBody>
      </p:sp>
      <p:sp>
        <p:nvSpPr>
          <p:cNvPr id="9" name="Content Placeholder 8"/>
          <p:cNvSpPr>
            <a:spLocks noGrp="1"/>
          </p:cNvSpPr>
          <p:nvPr>
            <p:ph sz="quarter" idx="2"/>
          </p:nvPr>
        </p:nvSpPr>
        <p:spPr>
          <a:xfrm>
            <a:off x="2590800" y="1447800"/>
            <a:ext cx="6248400" cy="3505200"/>
          </a:xfrm>
        </p:spPr>
        <p:txBody>
          <a:bodyPr>
            <a:normAutofit fontScale="47500" lnSpcReduction="20000"/>
          </a:bodyPr>
          <a:lstStyle/>
          <a:p>
            <a:r>
              <a:rPr lang="en-US" sz="4000" dirty="0" smtClean="0">
                <a:solidFill>
                  <a:schemeClr val="accent4">
                    <a:lumMod val="50000"/>
                  </a:schemeClr>
                </a:solidFill>
              </a:rPr>
              <a:t>Freshman Seminar</a:t>
            </a:r>
          </a:p>
          <a:p>
            <a:pPr>
              <a:buNone/>
            </a:pPr>
            <a:r>
              <a:rPr lang="en-US" sz="4000" dirty="0" smtClean="0">
                <a:solidFill>
                  <a:schemeClr val="accent4">
                    <a:lumMod val="50000"/>
                  </a:schemeClr>
                </a:solidFill>
              </a:rPr>
              <a:t>What do I Believe? What does my neighbor believe? How do our beliefs affect how we live together in this world? </a:t>
            </a:r>
          </a:p>
          <a:p>
            <a:r>
              <a:rPr lang="en-US" sz="4000" dirty="0" smtClean="0">
                <a:solidFill>
                  <a:schemeClr val="accent4">
                    <a:lumMod val="50000"/>
                  </a:schemeClr>
                </a:solidFill>
              </a:rPr>
              <a:t>African World Studies</a:t>
            </a:r>
          </a:p>
          <a:p>
            <a:pPr>
              <a:buNone/>
            </a:pPr>
            <a:r>
              <a:rPr lang="en-US" sz="4000" dirty="0" smtClean="0">
                <a:solidFill>
                  <a:schemeClr val="accent4">
                    <a:lumMod val="50000"/>
                  </a:schemeClr>
                </a:solidFill>
              </a:rPr>
              <a:t>How was religion changed in this country from that of the Africans?</a:t>
            </a:r>
          </a:p>
          <a:p>
            <a:r>
              <a:rPr lang="en-US" sz="4000" dirty="0" smtClean="0">
                <a:solidFill>
                  <a:schemeClr val="accent4">
                    <a:lumMod val="50000"/>
                  </a:schemeClr>
                </a:solidFill>
              </a:rPr>
              <a:t>Foreign Language</a:t>
            </a:r>
          </a:p>
          <a:p>
            <a:pPr>
              <a:buNone/>
            </a:pPr>
            <a:r>
              <a:rPr lang="en-US" sz="4000" dirty="0" smtClean="0">
                <a:solidFill>
                  <a:schemeClr val="accent4">
                    <a:lumMod val="50000"/>
                  </a:schemeClr>
                </a:solidFill>
              </a:rPr>
              <a:t>What religions are practiced by the countries where (Spanish, French, German) are spoken?</a:t>
            </a:r>
          </a:p>
          <a:p>
            <a:r>
              <a:rPr lang="en-US" sz="4000" dirty="0" smtClean="0">
                <a:solidFill>
                  <a:schemeClr val="accent4">
                    <a:lumMod val="50000"/>
                  </a:schemeClr>
                </a:solidFill>
              </a:rPr>
              <a:t>Business</a:t>
            </a:r>
          </a:p>
          <a:p>
            <a:pPr>
              <a:buNone/>
            </a:pPr>
            <a:r>
              <a:rPr lang="en-US" sz="4000" dirty="0" smtClean="0">
                <a:solidFill>
                  <a:schemeClr val="accent4">
                    <a:lumMod val="50000"/>
                  </a:schemeClr>
                </a:solidFill>
              </a:rPr>
              <a:t>Our nation’s monetary system was founded on the principles of “In God We Trust” how do business practices reflect that principle?</a:t>
            </a:r>
          </a:p>
          <a:p>
            <a:pPr>
              <a:buNone/>
            </a:pPr>
            <a:r>
              <a:rPr lang="en-US" sz="4000" dirty="0" smtClean="0"/>
              <a:t> </a:t>
            </a:r>
          </a:p>
          <a:p>
            <a:endParaRPr lang="en-US" dirty="0" smtClean="0"/>
          </a:p>
          <a:p>
            <a:endParaRPr lang="en-US" dirty="0" smtClean="0"/>
          </a:p>
          <a:p>
            <a:pPr>
              <a:buNone/>
            </a:pPr>
            <a:endParaRPr lang="en-US" dirty="0" smtClean="0"/>
          </a:p>
          <a:p>
            <a:pPr>
              <a:buNone/>
            </a:pPr>
            <a:endParaRPr lang="en-US" dirty="0"/>
          </a:p>
        </p:txBody>
      </p:sp>
      <p:graphicFrame>
        <p:nvGraphicFramePr>
          <p:cNvPr id="11" name="Object 10">
            <a:hlinkClick r:id="" action="ppaction://ole?verb=0"/>
          </p:cNvPr>
          <p:cNvGraphicFramePr>
            <a:graphicFrameLocks noChangeAspect="1"/>
          </p:cNvGraphicFramePr>
          <p:nvPr/>
        </p:nvGraphicFramePr>
        <p:xfrm>
          <a:off x="304800" y="4953000"/>
          <a:ext cx="1824091" cy="1368425"/>
        </p:xfrm>
        <a:graphic>
          <a:graphicData uri="http://schemas.openxmlformats.org/presentationml/2006/ole">
            <p:oleObj spid="_x0000_s4098" name="Presentation" r:id="rId6" imgW="7171779" imgH="5379726" progId="PowerPoint.Show.12">
              <p:embed/>
            </p:oleObj>
          </a:graphicData>
        </a:graphic>
      </p:graphicFrame>
      <p:pic>
        <p:nvPicPr>
          <p:cNvPr id="14" name="IN GOD WE TRUST.wmv">
            <a:hlinkClick r:id="" action="ppaction://media"/>
          </p:cNvPr>
          <p:cNvPicPr>
            <a:picLocks noRot="1" noChangeAspect="1"/>
          </p:cNvPicPr>
          <p:nvPr>
            <a:videoFile r:link="rId2"/>
          </p:nvPr>
        </p:nvPicPr>
        <p:blipFill>
          <a:blip r:embed="rId7" cstate="print"/>
          <a:stretch>
            <a:fillRect/>
          </a:stretch>
        </p:blipFill>
        <p:spPr>
          <a:xfrm>
            <a:off x="685800" y="3962400"/>
            <a:ext cx="1016000" cy="762000"/>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4"/>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4"/>
                                        </p:tgtEl>
                                      </p:cBhvr>
                                    </p:cmd>
                                  </p:childTnLst>
                                </p:cTn>
                              </p:par>
                            </p:childTnLst>
                          </p:cTn>
                        </p:par>
                      </p:childTnLst>
                    </p:cTn>
                  </p:par>
                </p:childTnLst>
              </p:cTn>
              <p:nextCondLst>
                <p:cond evt="onClick" delay="0">
                  <p:tgtEl>
                    <p:spTgt spid="14"/>
                  </p:tgtEl>
                </p:cond>
              </p:nextCondLst>
            </p:seq>
            <p:video fullScrn="1">
              <p:cMediaNode>
                <p:cTn id="7" fill="remove" display="0">
                  <p:stCondLst>
                    <p:cond delay="indefinite"/>
                  </p:stCondLst>
                  <p:endCondLst>
                    <p:cond evt="onNext" delay="0">
                      <p:tgtEl>
                        <p:sldTgt/>
                      </p:tgtEl>
                    </p:cond>
                    <p:cond evt="onPrev" delay="0">
                      <p:tgtEl>
                        <p:sldTgt/>
                      </p:tgtEl>
                    </p:cond>
                  </p:endCondLst>
                </p:cTn>
                <p:tgtEl>
                  <p:spTgt spid="14"/>
                </p:tgtEl>
              </p:cMediaNode>
            </p:video>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new 2"/>
          <p:cNvPicPr>
            <a:picLocks noChangeAspect="1" noChangeArrowheads="1"/>
          </p:cNvPicPr>
          <p:nvPr/>
        </p:nvPicPr>
        <p:blipFill>
          <a:blip r:embed="rId3" cstate="print"/>
          <a:srcRect l="5882"/>
          <a:stretch>
            <a:fillRect/>
          </a:stretch>
        </p:blipFill>
        <p:spPr bwMode="auto">
          <a:xfrm>
            <a:off x="7239000" y="4724400"/>
            <a:ext cx="1600200" cy="1900238"/>
          </a:xfrm>
          <a:prstGeom prst="rect">
            <a:avLst/>
          </a:prstGeom>
          <a:noFill/>
          <a:ln w="9525">
            <a:noFill/>
            <a:miter lim="800000"/>
            <a:headEnd/>
            <a:tailEnd/>
          </a:ln>
        </p:spPr>
      </p:pic>
      <p:sp>
        <p:nvSpPr>
          <p:cNvPr id="4" name="Title 3"/>
          <p:cNvSpPr>
            <a:spLocks noGrp="1"/>
          </p:cNvSpPr>
          <p:nvPr>
            <p:ph type="title"/>
          </p:nvPr>
        </p:nvSpPr>
        <p:spPr>
          <a:xfrm>
            <a:off x="914400" y="274638"/>
            <a:ext cx="7772400" cy="563562"/>
          </a:xfrm>
        </p:spPr>
        <p:txBody>
          <a:bodyPr>
            <a:normAutofit fontScale="90000"/>
          </a:bodyPr>
          <a:lstStyle/>
          <a:p>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“In God We Trust?”</a:t>
            </a:r>
            <a:endParaRPr lang="en-US" dirty="0"/>
          </a:p>
        </p:txBody>
      </p:sp>
      <p:sp>
        <p:nvSpPr>
          <p:cNvPr id="5" name="Text Placeholder 4"/>
          <p:cNvSpPr>
            <a:spLocks noGrp="1"/>
          </p:cNvSpPr>
          <p:nvPr>
            <p:ph sz="quarter" idx="1"/>
          </p:nvPr>
        </p:nvSpPr>
        <p:spPr>
          <a:xfrm>
            <a:off x="457200" y="762000"/>
            <a:ext cx="4206240" cy="5943600"/>
          </a:xfrm>
        </p:spPr>
        <p:txBody>
          <a:bodyPr>
            <a:normAutofit fontScale="77500" lnSpcReduction="20000"/>
          </a:bodyPr>
          <a:lstStyle/>
          <a:p>
            <a:pPr algn="ctr">
              <a:buNone/>
            </a:pP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Student Reported Skills</a:t>
            </a:r>
            <a:endParaRPr lang="en-US" sz="4100" dirty="0" smtClean="0">
              <a:solidFill>
                <a:schemeClr val="tx2">
                  <a:lumMod val="50000"/>
                </a:schemeClr>
              </a:solidFill>
            </a:endParaRPr>
          </a:p>
          <a:p>
            <a:pPr>
              <a:buFont typeface="Arial" pitchFamily="34" charset="0"/>
              <a:buChar char="•"/>
            </a:pPr>
            <a:r>
              <a:rPr lang="en-US" sz="2800" dirty="0" smtClean="0">
                <a:solidFill>
                  <a:schemeClr val="tx2">
                    <a:lumMod val="50000"/>
                  </a:schemeClr>
                </a:solidFill>
              </a:rPr>
              <a:t>Researched religions of the world</a:t>
            </a:r>
          </a:p>
          <a:p>
            <a:pPr>
              <a:buFont typeface="Arial" pitchFamily="34" charset="0"/>
              <a:buChar char="•"/>
            </a:pPr>
            <a:r>
              <a:rPr lang="en-US" sz="2800" dirty="0" smtClean="0">
                <a:solidFill>
                  <a:schemeClr val="tx2">
                    <a:lumMod val="50000"/>
                  </a:schemeClr>
                </a:solidFill>
              </a:rPr>
              <a:t>Surveyed classmates, family and friends to gather and analyze data</a:t>
            </a:r>
          </a:p>
          <a:p>
            <a:pPr>
              <a:buFont typeface="Arial" pitchFamily="34" charset="0"/>
              <a:buChar char="•"/>
            </a:pPr>
            <a:r>
              <a:rPr lang="en-US" sz="2800" dirty="0" smtClean="0">
                <a:solidFill>
                  <a:schemeClr val="tx2">
                    <a:lumMod val="50000"/>
                  </a:schemeClr>
                </a:solidFill>
              </a:rPr>
              <a:t>Compared religious beliefs</a:t>
            </a:r>
          </a:p>
          <a:p>
            <a:pPr>
              <a:buFont typeface="Arial" pitchFamily="34" charset="0"/>
              <a:buChar char="•"/>
            </a:pPr>
            <a:r>
              <a:rPr lang="en-US" sz="2800" dirty="0" smtClean="0">
                <a:solidFill>
                  <a:schemeClr val="tx2">
                    <a:lumMod val="50000"/>
                  </a:schemeClr>
                </a:solidFill>
              </a:rPr>
              <a:t>Introspectively Questioned own beliefs</a:t>
            </a:r>
          </a:p>
          <a:p>
            <a:pPr>
              <a:buFont typeface="Arial" pitchFamily="34" charset="0"/>
              <a:buChar char="•"/>
            </a:pPr>
            <a:r>
              <a:rPr lang="en-US" sz="2800" dirty="0" smtClean="0">
                <a:solidFill>
                  <a:schemeClr val="tx2">
                    <a:lumMod val="50000"/>
                  </a:schemeClr>
                </a:solidFill>
              </a:rPr>
              <a:t>Analyzed data from different sources</a:t>
            </a:r>
          </a:p>
          <a:p>
            <a:pPr>
              <a:buFont typeface="Arial" pitchFamily="34" charset="0"/>
              <a:buChar char="•"/>
            </a:pPr>
            <a:r>
              <a:rPr lang="en-US" sz="2800" dirty="0" smtClean="0">
                <a:solidFill>
                  <a:schemeClr val="tx2">
                    <a:lumMod val="50000"/>
                  </a:schemeClr>
                </a:solidFill>
              </a:rPr>
              <a:t>Began to separate fact from fiction</a:t>
            </a:r>
          </a:p>
          <a:p>
            <a:pPr>
              <a:buFont typeface="Arial" pitchFamily="34" charset="0"/>
              <a:buChar char="•"/>
            </a:pPr>
            <a:r>
              <a:rPr lang="en-US" sz="2800" dirty="0" smtClean="0">
                <a:solidFill>
                  <a:schemeClr val="tx2">
                    <a:lumMod val="50000"/>
                  </a:schemeClr>
                </a:solidFill>
              </a:rPr>
              <a:t>Learned tolerance</a:t>
            </a:r>
          </a:p>
          <a:p>
            <a:pPr>
              <a:buFont typeface="Arial" pitchFamily="34" charset="0"/>
              <a:buChar char="•"/>
            </a:pPr>
            <a:r>
              <a:rPr lang="en-US" sz="2800" dirty="0" smtClean="0">
                <a:solidFill>
                  <a:schemeClr val="tx2">
                    <a:lumMod val="50000"/>
                  </a:schemeClr>
                </a:solidFill>
              </a:rPr>
              <a:t>Developed/Refined presentation skills</a:t>
            </a:r>
          </a:p>
          <a:p>
            <a:pPr>
              <a:buFont typeface="Arial" pitchFamily="34" charset="0"/>
              <a:buChar char="•"/>
            </a:pPr>
            <a:r>
              <a:rPr lang="en-US" sz="2800" dirty="0" smtClean="0">
                <a:solidFill>
                  <a:schemeClr val="tx2">
                    <a:lumMod val="50000"/>
                  </a:schemeClr>
                </a:solidFill>
              </a:rPr>
              <a:t>Creatively presented findings</a:t>
            </a:r>
          </a:p>
          <a:p>
            <a:pPr>
              <a:buFont typeface="Arial" pitchFamily="34" charset="0"/>
              <a:buChar char="•"/>
            </a:pPr>
            <a:r>
              <a:rPr lang="en-US" sz="2800" dirty="0" smtClean="0">
                <a:solidFill>
                  <a:schemeClr val="tx2">
                    <a:lumMod val="50000"/>
                  </a:schemeClr>
                </a:solidFill>
              </a:rPr>
              <a:t>Made new friends</a:t>
            </a:r>
          </a:p>
          <a:p>
            <a:pPr>
              <a:buFont typeface="Arial" pitchFamily="34" charset="0"/>
              <a:buChar char="•"/>
            </a:pPr>
            <a:r>
              <a:rPr lang="en-US" sz="2800" dirty="0" smtClean="0">
                <a:solidFill>
                  <a:schemeClr val="tx2">
                    <a:lumMod val="50000"/>
                  </a:schemeClr>
                </a:solidFill>
              </a:rPr>
              <a:t>Located new resources</a:t>
            </a:r>
          </a:p>
          <a:p>
            <a:pPr>
              <a:buFont typeface="Arial" pitchFamily="34" charset="0"/>
              <a:buChar char="•"/>
            </a:pPr>
            <a:r>
              <a:rPr lang="en-US" sz="2800" dirty="0" smtClean="0">
                <a:solidFill>
                  <a:schemeClr val="tx2">
                    <a:lumMod val="50000"/>
                  </a:schemeClr>
                </a:solidFill>
              </a:rPr>
              <a:t>Gained greater understanding</a:t>
            </a:r>
          </a:p>
          <a:p>
            <a:pPr>
              <a:buFont typeface="Arial" pitchFamily="34" charset="0"/>
              <a:buChar char="•"/>
            </a:pPr>
            <a:endParaRPr lang="en-US" dirty="0" smtClean="0">
              <a:solidFill>
                <a:schemeClr val="tx2">
                  <a:lumMod val="50000"/>
                </a:schemeClr>
              </a:solidFill>
            </a:endParaRPr>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smtClean="0"/>
          </a:p>
          <a:p>
            <a:pPr>
              <a:buFont typeface="Arial" pitchFamily="34" charset="0"/>
              <a:buChar char="•"/>
            </a:pPr>
            <a:endParaRPr lang="en-US" dirty="0"/>
          </a:p>
        </p:txBody>
      </p:sp>
      <p:sp>
        <p:nvSpPr>
          <p:cNvPr id="6" name="Content Placeholder 5"/>
          <p:cNvSpPr>
            <a:spLocks noGrp="1"/>
          </p:cNvSpPr>
          <p:nvPr>
            <p:ph sz="quarter" idx="2"/>
          </p:nvPr>
        </p:nvSpPr>
        <p:spPr>
          <a:xfrm>
            <a:off x="4876800" y="762000"/>
            <a:ext cx="3749040" cy="4038600"/>
          </a:xfrm>
        </p:spPr>
        <p:txBody>
          <a:bodyPr>
            <a:normAutofit fontScale="77500" lnSpcReduction="20000"/>
          </a:bodyPr>
          <a:lstStyle/>
          <a:p>
            <a:pPr algn="ctr">
              <a:buNone/>
            </a:pP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Key Skills</a:t>
            </a:r>
          </a:p>
          <a:p>
            <a:r>
              <a:rPr lang="en-US" sz="4000" dirty="0" smtClean="0">
                <a:solidFill>
                  <a:schemeClr val="tx2">
                    <a:lumMod val="50000"/>
                  </a:schemeClr>
                </a:solidFill>
              </a:rPr>
              <a:t>Data Analysis</a:t>
            </a:r>
          </a:p>
          <a:p>
            <a:r>
              <a:rPr lang="en-US" sz="4000" dirty="0" smtClean="0">
                <a:solidFill>
                  <a:schemeClr val="tx2">
                    <a:lumMod val="50000"/>
                  </a:schemeClr>
                </a:solidFill>
              </a:rPr>
              <a:t>Research (Library Skills)</a:t>
            </a:r>
          </a:p>
          <a:p>
            <a:r>
              <a:rPr lang="en-US" sz="4000" dirty="0" smtClean="0">
                <a:solidFill>
                  <a:schemeClr val="tx2">
                    <a:lumMod val="50000"/>
                  </a:schemeClr>
                </a:solidFill>
              </a:rPr>
              <a:t>Expository Writing</a:t>
            </a:r>
          </a:p>
          <a:p>
            <a:r>
              <a:rPr lang="en-US" sz="4000" dirty="0" smtClean="0">
                <a:solidFill>
                  <a:schemeClr val="tx2">
                    <a:lumMod val="50000"/>
                  </a:schemeClr>
                </a:solidFill>
              </a:rPr>
              <a:t> African Diaspora</a:t>
            </a:r>
          </a:p>
          <a:p>
            <a:r>
              <a:rPr lang="en-US" sz="4000" dirty="0" smtClean="0">
                <a:solidFill>
                  <a:schemeClr val="tx2">
                    <a:lumMod val="50000"/>
                  </a:schemeClr>
                </a:solidFill>
              </a:rPr>
              <a:t>Presentation skills</a:t>
            </a:r>
          </a:p>
          <a:p>
            <a:r>
              <a:rPr lang="en-US" sz="4000" dirty="0" smtClean="0">
                <a:solidFill>
                  <a:schemeClr val="tx2">
                    <a:lumMod val="50000"/>
                  </a:schemeClr>
                </a:solidFill>
              </a:rPr>
              <a:t> World Languages Connections</a:t>
            </a:r>
          </a:p>
          <a:p>
            <a:pPr>
              <a:buNone/>
            </a:pPr>
            <a:endParaRPr lang="en-US" sz="2900" dirty="0" smtClean="0">
              <a:solidFill>
                <a:schemeClr val="tx2">
                  <a:lumMod val="50000"/>
                </a:schemeClr>
              </a:solidFill>
            </a:endParaRPr>
          </a:p>
          <a:p>
            <a:endParaRPr lang="en-US" sz="2900" dirty="0" smtClean="0">
              <a:solidFill>
                <a:schemeClr val="tx2">
                  <a:lumMod val="50000"/>
                </a:schemeClr>
              </a:solidFill>
            </a:endParaRPr>
          </a:p>
          <a:p>
            <a:endParaRPr lang="en-US" sz="2900" dirty="0">
              <a:solidFill>
                <a:schemeClr val="tx2">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xit" presetSubtype="16" fill="hold" grpId="0" nodeType="withEffect">
                                  <p:stCondLst>
                                    <p:cond delay="15000"/>
                                  </p:stCondLst>
                                  <p:childTnLst>
                                    <p:animEffect transition="out" filter="diamond(in)">
                                      <p:cBhvr>
                                        <p:cTn id="6" dur="5000"/>
                                        <p:tgtEl>
                                          <p:spTgt spid="6">
                                            <p:txEl>
                                              <p:pRg st="0" end="0"/>
                                            </p:txEl>
                                          </p:spTgt>
                                        </p:tgtEl>
                                      </p:cBhvr>
                                    </p:animEffect>
                                    <p:set>
                                      <p:cBhvr>
                                        <p:cTn id="7" dur="1" fill="hold">
                                          <p:stCondLst>
                                            <p:cond delay="4999"/>
                                          </p:stCondLst>
                                        </p:cTn>
                                        <p:tgtEl>
                                          <p:spTgt spid="6">
                                            <p:txEl>
                                              <p:pRg st="0" end="0"/>
                                            </p:txEl>
                                          </p:spTgt>
                                        </p:tgtEl>
                                        <p:attrNameLst>
                                          <p:attrName>style.visibility</p:attrName>
                                        </p:attrNameLst>
                                      </p:cBhvr>
                                      <p:to>
                                        <p:strVal val="hidden"/>
                                      </p:to>
                                    </p:set>
                                  </p:childTnLst>
                                </p:cTn>
                              </p:par>
                              <p:par>
                                <p:cTn id="8" presetID="8" presetClass="exit" presetSubtype="16" fill="hold" grpId="0" nodeType="withEffect">
                                  <p:stCondLst>
                                    <p:cond delay="15000"/>
                                  </p:stCondLst>
                                  <p:childTnLst>
                                    <p:animEffect transition="out" filter="diamond(in)">
                                      <p:cBhvr>
                                        <p:cTn id="9" dur="5000"/>
                                        <p:tgtEl>
                                          <p:spTgt spid="6">
                                            <p:txEl>
                                              <p:pRg st="1" end="1"/>
                                            </p:txEl>
                                          </p:spTgt>
                                        </p:tgtEl>
                                      </p:cBhvr>
                                    </p:animEffect>
                                    <p:set>
                                      <p:cBhvr>
                                        <p:cTn id="10" dur="1" fill="hold">
                                          <p:stCondLst>
                                            <p:cond delay="4999"/>
                                          </p:stCondLst>
                                        </p:cTn>
                                        <p:tgtEl>
                                          <p:spTgt spid="6">
                                            <p:txEl>
                                              <p:pRg st="1" end="1"/>
                                            </p:txEl>
                                          </p:spTgt>
                                        </p:tgtEl>
                                        <p:attrNameLst>
                                          <p:attrName>style.visibility</p:attrName>
                                        </p:attrNameLst>
                                      </p:cBhvr>
                                      <p:to>
                                        <p:strVal val="hidden"/>
                                      </p:to>
                                    </p:set>
                                  </p:childTnLst>
                                </p:cTn>
                              </p:par>
                              <p:par>
                                <p:cTn id="11" presetID="8" presetClass="exit" presetSubtype="16" fill="hold" grpId="0" nodeType="withEffect">
                                  <p:stCondLst>
                                    <p:cond delay="15000"/>
                                  </p:stCondLst>
                                  <p:childTnLst>
                                    <p:animEffect transition="out" filter="diamond(in)">
                                      <p:cBhvr>
                                        <p:cTn id="12" dur="5000"/>
                                        <p:tgtEl>
                                          <p:spTgt spid="6">
                                            <p:txEl>
                                              <p:pRg st="2" end="2"/>
                                            </p:txEl>
                                          </p:spTgt>
                                        </p:tgtEl>
                                      </p:cBhvr>
                                    </p:animEffect>
                                    <p:set>
                                      <p:cBhvr>
                                        <p:cTn id="13" dur="1" fill="hold">
                                          <p:stCondLst>
                                            <p:cond delay="4999"/>
                                          </p:stCondLst>
                                        </p:cTn>
                                        <p:tgtEl>
                                          <p:spTgt spid="6">
                                            <p:txEl>
                                              <p:pRg st="2" end="2"/>
                                            </p:txEl>
                                          </p:spTgt>
                                        </p:tgtEl>
                                        <p:attrNameLst>
                                          <p:attrName>style.visibility</p:attrName>
                                        </p:attrNameLst>
                                      </p:cBhvr>
                                      <p:to>
                                        <p:strVal val="hidden"/>
                                      </p:to>
                                    </p:set>
                                  </p:childTnLst>
                                </p:cTn>
                              </p:par>
                              <p:par>
                                <p:cTn id="14" presetID="8" presetClass="exit" presetSubtype="16" fill="hold" grpId="0" nodeType="withEffect">
                                  <p:stCondLst>
                                    <p:cond delay="15000"/>
                                  </p:stCondLst>
                                  <p:childTnLst>
                                    <p:animEffect transition="out" filter="diamond(in)">
                                      <p:cBhvr>
                                        <p:cTn id="15" dur="5000"/>
                                        <p:tgtEl>
                                          <p:spTgt spid="6">
                                            <p:txEl>
                                              <p:pRg st="3" end="3"/>
                                            </p:txEl>
                                          </p:spTgt>
                                        </p:tgtEl>
                                      </p:cBhvr>
                                    </p:animEffect>
                                    <p:set>
                                      <p:cBhvr>
                                        <p:cTn id="16" dur="1" fill="hold">
                                          <p:stCondLst>
                                            <p:cond delay="4999"/>
                                          </p:stCondLst>
                                        </p:cTn>
                                        <p:tgtEl>
                                          <p:spTgt spid="6">
                                            <p:txEl>
                                              <p:pRg st="3" end="3"/>
                                            </p:txEl>
                                          </p:spTgt>
                                        </p:tgtEl>
                                        <p:attrNameLst>
                                          <p:attrName>style.visibility</p:attrName>
                                        </p:attrNameLst>
                                      </p:cBhvr>
                                      <p:to>
                                        <p:strVal val="hidden"/>
                                      </p:to>
                                    </p:set>
                                  </p:childTnLst>
                                </p:cTn>
                              </p:par>
                              <p:par>
                                <p:cTn id="17" presetID="8" presetClass="exit" presetSubtype="16" fill="hold" grpId="0" nodeType="withEffect">
                                  <p:stCondLst>
                                    <p:cond delay="15000"/>
                                  </p:stCondLst>
                                  <p:childTnLst>
                                    <p:animEffect transition="out" filter="diamond(in)">
                                      <p:cBhvr>
                                        <p:cTn id="18" dur="5000"/>
                                        <p:tgtEl>
                                          <p:spTgt spid="6">
                                            <p:txEl>
                                              <p:pRg st="4" end="4"/>
                                            </p:txEl>
                                          </p:spTgt>
                                        </p:tgtEl>
                                      </p:cBhvr>
                                    </p:animEffect>
                                    <p:set>
                                      <p:cBhvr>
                                        <p:cTn id="19" dur="1" fill="hold">
                                          <p:stCondLst>
                                            <p:cond delay="4999"/>
                                          </p:stCondLst>
                                        </p:cTn>
                                        <p:tgtEl>
                                          <p:spTgt spid="6">
                                            <p:txEl>
                                              <p:pRg st="4" end="4"/>
                                            </p:txEl>
                                          </p:spTgt>
                                        </p:tgtEl>
                                        <p:attrNameLst>
                                          <p:attrName>style.visibility</p:attrName>
                                        </p:attrNameLst>
                                      </p:cBhvr>
                                      <p:to>
                                        <p:strVal val="hidden"/>
                                      </p:to>
                                    </p:set>
                                  </p:childTnLst>
                                </p:cTn>
                              </p:par>
                              <p:par>
                                <p:cTn id="20" presetID="8" presetClass="exit" presetSubtype="16" fill="hold" grpId="0" nodeType="withEffect">
                                  <p:stCondLst>
                                    <p:cond delay="15000"/>
                                  </p:stCondLst>
                                  <p:childTnLst>
                                    <p:animEffect transition="out" filter="diamond(in)">
                                      <p:cBhvr>
                                        <p:cTn id="21" dur="5000"/>
                                        <p:tgtEl>
                                          <p:spTgt spid="6">
                                            <p:txEl>
                                              <p:pRg st="5" end="5"/>
                                            </p:txEl>
                                          </p:spTgt>
                                        </p:tgtEl>
                                      </p:cBhvr>
                                    </p:animEffect>
                                    <p:set>
                                      <p:cBhvr>
                                        <p:cTn id="22" dur="1" fill="hold">
                                          <p:stCondLst>
                                            <p:cond delay="4999"/>
                                          </p:stCondLst>
                                        </p:cTn>
                                        <p:tgtEl>
                                          <p:spTgt spid="6">
                                            <p:txEl>
                                              <p:pRg st="5" end="5"/>
                                            </p:txEl>
                                          </p:spTgt>
                                        </p:tgtEl>
                                        <p:attrNameLst>
                                          <p:attrName>style.visibility</p:attrName>
                                        </p:attrNameLst>
                                      </p:cBhvr>
                                      <p:to>
                                        <p:strVal val="hidden"/>
                                      </p:to>
                                    </p:set>
                                  </p:childTnLst>
                                </p:cTn>
                              </p:par>
                              <p:par>
                                <p:cTn id="23" presetID="8" presetClass="exit" presetSubtype="16" fill="hold" grpId="0" nodeType="withEffect">
                                  <p:stCondLst>
                                    <p:cond delay="15000"/>
                                  </p:stCondLst>
                                  <p:childTnLst>
                                    <p:animEffect transition="out" filter="diamond(in)">
                                      <p:cBhvr>
                                        <p:cTn id="24" dur="5000"/>
                                        <p:tgtEl>
                                          <p:spTgt spid="6">
                                            <p:txEl>
                                              <p:pRg st="6" end="6"/>
                                            </p:txEl>
                                          </p:spTgt>
                                        </p:tgtEl>
                                      </p:cBhvr>
                                    </p:animEffect>
                                    <p:set>
                                      <p:cBhvr>
                                        <p:cTn id="25" dur="1" fill="hold">
                                          <p:stCondLst>
                                            <p:cond delay="4999"/>
                                          </p:stCondLst>
                                        </p:cTn>
                                        <p:tgtEl>
                                          <p:spTgt spid="6">
                                            <p:txEl>
                                              <p:pRg st="6" end="6"/>
                                            </p:txEl>
                                          </p:spTgt>
                                        </p:tgtEl>
                                        <p:attrNameLst>
                                          <p:attrName>style.visibility</p:attrName>
                                        </p:attrNameLst>
                                      </p:cBhvr>
                                      <p:to>
                                        <p:strVal val="hidden"/>
                                      </p:to>
                                    </p:set>
                                  </p:childTnLst>
                                </p:cTn>
                              </p:par>
                            </p:childTnLst>
                          </p:cTn>
                        </p:par>
                        <p:par>
                          <p:cTn id="26" fill="hold">
                            <p:stCondLst>
                              <p:cond delay="20000"/>
                            </p:stCondLst>
                            <p:childTnLst>
                              <p:par>
                                <p:cTn id="27" presetID="9" presetClass="entr" presetSubtype="0" fill="hold" grpId="0" nodeType="afterEffect">
                                  <p:stCondLst>
                                    <p:cond delay="0"/>
                                  </p:stCondLst>
                                  <p:childTnLst>
                                    <p:set>
                                      <p:cBhvr>
                                        <p:cTn id="28" dur="1" fill="hold">
                                          <p:stCondLst>
                                            <p:cond delay="0"/>
                                          </p:stCondLst>
                                        </p:cTn>
                                        <p:tgtEl>
                                          <p:spTgt spid="5">
                                            <p:txEl>
                                              <p:pRg st="0" end="0"/>
                                            </p:txEl>
                                          </p:spTgt>
                                        </p:tgtEl>
                                        <p:attrNameLst>
                                          <p:attrName>style.visibility</p:attrName>
                                        </p:attrNameLst>
                                      </p:cBhvr>
                                      <p:to>
                                        <p:strVal val="visible"/>
                                      </p:to>
                                    </p:set>
                                    <p:animEffect transition="in" filter="dissolve">
                                      <p:cBhvr>
                                        <p:cTn id="29" dur="1000"/>
                                        <p:tgtEl>
                                          <p:spTgt spid="5">
                                            <p:txEl>
                                              <p:pRg st="0" end="0"/>
                                            </p:txEl>
                                          </p:spTgt>
                                        </p:tgtEl>
                                      </p:cBhvr>
                                    </p:animEffect>
                                  </p:childTnLst>
                                </p:cTn>
                              </p:par>
                            </p:childTnLst>
                          </p:cTn>
                        </p:par>
                        <p:par>
                          <p:cTn id="30" fill="hold">
                            <p:stCondLst>
                              <p:cond delay="21000"/>
                            </p:stCondLst>
                            <p:childTnLst>
                              <p:par>
                                <p:cTn id="31" presetID="9" presetClass="entr" presetSubtype="0" fill="hold" grpId="0" nodeType="afterEffect">
                                  <p:stCondLst>
                                    <p:cond delay="0"/>
                                  </p:stCondLst>
                                  <p:childTnLst>
                                    <p:set>
                                      <p:cBhvr>
                                        <p:cTn id="32" dur="1" fill="hold">
                                          <p:stCondLst>
                                            <p:cond delay="0"/>
                                          </p:stCondLst>
                                        </p:cTn>
                                        <p:tgtEl>
                                          <p:spTgt spid="5">
                                            <p:txEl>
                                              <p:pRg st="1" end="1"/>
                                            </p:txEl>
                                          </p:spTgt>
                                        </p:tgtEl>
                                        <p:attrNameLst>
                                          <p:attrName>style.visibility</p:attrName>
                                        </p:attrNameLst>
                                      </p:cBhvr>
                                      <p:to>
                                        <p:strVal val="visible"/>
                                      </p:to>
                                    </p:set>
                                    <p:animEffect transition="in" filter="dissolve">
                                      <p:cBhvr>
                                        <p:cTn id="33" dur="1000"/>
                                        <p:tgtEl>
                                          <p:spTgt spid="5">
                                            <p:txEl>
                                              <p:pRg st="1" end="1"/>
                                            </p:txEl>
                                          </p:spTgt>
                                        </p:tgtEl>
                                      </p:cBhvr>
                                    </p:animEffect>
                                  </p:childTnLst>
                                </p:cTn>
                              </p:par>
                            </p:childTnLst>
                          </p:cTn>
                        </p:par>
                        <p:par>
                          <p:cTn id="34" fill="hold">
                            <p:stCondLst>
                              <p:cond delay="22000"/>
                            </p:stCondLst>
                            <p:childTnLst>
                              <p:par>
                                <p:cTn id="35" presetID="9" presetClass="entr" presetSubtype="0" fill="hold" grpId="0" nodeType="afterEffect">
                                  <p:stCondLst>
                                    <p:cond delay="0"/>
                                  </p:stCondLst>
                                  <p:childTnLst>
                                    <p:set>
                                      <p:cBhvr>
                                        <p:cTn id="36" dur="1" fill="hold">
                                          <p:stCondLst>
                                            <p:cond delay="0"/>
                                          </p:stCondLst>
                                        </p:cTn>
                                        <p:tgtEl>
                                          <p:spTgt spid="5">
                                            <p:txEl>
                                              <p:pRg st="2" end="2"/>
                                            </p:txEl>
                                          </p:spTgt>
                                        </p:tgtEl>
                                        <p:attrNameLst>
                                          <p:attrName>style.visibility</p:attrName>
                                        </p:attrNameLst>
                                      </p:cBhvr>
                                      <p:to>
                                        <p:strVal val="visible"/>
                                      </p:to>
                                    </p:set>
                                    <p:animEffect transition="in" filter="dissolve">
                                      <p:cBhvr>
                                        <p:cTn id="37" dur="1000"/>
                                        <p:tgtEl>
                                          <p:spTgt spid="5">
                                            <p:txEl>
                                              <p:pRg st="2" end="2"/>
                                            </p:txEl>
                                          </p:spTgt>
                                        </p:tgtEl>
                                      </p:cBhvr>
                                    </p:animEffect>
                                  </p:childTnLst>
                                </p:cTn>
                              </p:par>
                            </p:childTnLst>
                          </p:cTn>
                        </p:par>
                        <p:par>
                          <p:cTn id="38" fill="hold">
                            <p:stCondLst>
                              <p:cond delay="23000"/>
                            </p:stCondLst>
                            <p:childTnLst>
                              <p:par>
                                <p:cTn id="39" presetID="9" presetClass="entr" presetSubtype="0" fill="hold" grpId="0" nodeType="afterEffect">
                                  <p:stCondLst>
                                    <p:cond delay="0"/>
                                  </p:stCondLst>
                                  <p:childTnLst>
                                    <p:set>
                                      <p:cBhvr>
                                        <p:cTn id="40" dur="1" fill="hold">
                                          <p:stCondLst>
                                            <p:cond delay="0"/>
                                          </p:stCondLst>
                                        </p:cTn>
                                        <p:tgtEl>
                                          <p:spTgt spid="5">
                                            <p:txEl>
                                              <p:pRg st="3" end="3"/>
                                            </p:txEl>
                                          </p:spTgt>
                                        </p:tgtEl>
                                        <p:attrNameLst>
                                          <p:attrName>style.visibility</p:attrName>
                                        </p:attrNameLst>
                                      </p:cBhvr>
                                      <p:to>
                                        <p:strVal val="visible"/>
                                      </p:to>
                                    </p:set>
                                    <p:animEffect transition="in" filter="dissolve">
                                      <p:cBhvr>
                                        <p:cTn id="41" dur="1000"/>
                                        <p:tgtEl>
                                          <p:spTgt spid="5">
                                            <p:txEl>
                                              <p:pRg st="3" end="3"/>
                                            </p:txEl>
                                          </p:spTgt>
                                        </p:tgtEl>
                                      </p:cBhvr>
                                    </p:animEffect>
                                  </p:childTnLst>
                                </p:cTn>
                              </p:par>
                            </p:childTnLst>
                          </p:cTn>
                        </p:par>
                        <p:par>
                          <p:cTn id="42" fill="hold">
                            <p:stCondLst>
                              <p:cond delay="24000"/>
                            </p:stCondLst>
                            <p:childTnLst>
                              <p:par>
                                <p:cTn id="43" presetID="9" presetClass="entr" presetSubtype="0" fill="hold" grpId="0" nodeType="afterEffect">
                                  <p:stCondLst>
                                    <p:cond delay="0"/>
                                  </p:stCondLst>
                                  <p:childTnLst>
                                    <p:set>
                                      <p:cBhvr>
                                        <p:cTn id="44" dur="1" fill="hold">
                                          <p:stCondLst>
                                            <p:cond delay="0"/>
                                          </p:stCondLst>
                                        </p:cTn>
                                        <p:tgtEl>
                                          <p:spTgt spid="5">
                                            <p:txEl>
                                              <p:pRg st="4" end="4"/>
                                            </p:txEl>
                                          </p:spTgt>
                                        </p:tgtEl>
                                        <p:attrNameLst>
                                          <p:attrName>style.visibility</p:attrName>
                                        </p:attrNameLst>
                                      </p:cBhvr>
                                      <p:to>
                                        <p:strVal val="visible"/>
                                      </p:to>
                                    </p:set>
                                    <p:animEffect transition="in" filter="dissolve">
                                      <p:cBhvr>
                                        <p:cTn id="45" dur="1000"/>
                                        <p:tgtEl>
                                          <p:spTgt spid="5">
                                            <p:txEl>
                                              <p:pRg st="4" end="4"/>
                                            </p:txEl>
                                          </p:spTgt>
                                        </p:tgtEl>
                                      </p:cBhvr>
                                    </p:animEffect>
                                  </p:childTnLst>
                                </p:cTn>
                              </p:par>
                            </p:childTnLst>
                          </p:cTn>
                        </p:par>
                        <p:par>
                          <p:cTn id="46" fill="hold">
                            <p:stCondLst>
                              <p:cond delay="25000"/>
                            </p:stCondLst>
                            <p:childTnLst>
                              <p:par>
                                <p:cTn id="47" presetID="9" presetClass="entr" presetSubtype="0" fill="hold" grpId="0" nodeType="afterEffect">
                                  <p:stCondLst>
                                    <p:cond delay="0"/>
                                  </p:stCondLst>
                                  <p:childTnLst>
                                    <p:set>
                                      <p:cBhvr>
                                        <p:cTn id="48" dur="1" fill="hold">
                                          <p:stCondLst>
                                            <p:cond delay="0"/>
                                          </p:stCondLst>
                                        </p:cTn>
                                        <p:tgtEl>
                                          <p:spTgt spid="5">
                                            <p:txEl>
                                              <p:pRg st="5" end="5"/>
                                            </p:txEl>
                                          </p:spTgt>
                                        </p:tgtEl>
                                        <p:attrNameLst>
                                          <p:attrName>style.visibility</p:attrName>
                                        </p:attrNameLst>
                                      </p:cBhvr>
                                      <p:to>
                                        <p:strVal val="visible"/>
                                      </p:to>
                                    </p:set>
                                    <p:animEffect transition="in" filter="dissolve">
                                      <p:cBhvr>
                                        <p:cTn id="49" dur="1000"/>
                                        <p:tgtEl>
                                          <p:spTgt spid="5">
                                            <p:txEl>
                                              <p:pRg st="5" end="5"/>
                                            </p:txEl>
                                          </p:spTgt>
                                        </p:tgtEl>
                                      </p:cBhvr>
                                    </p:animEffect>
                                  </p:childTnLst>
                                </p:cTn>
                              </p:par>
                            </p:childTnLst>
                          </p:cTn>
                        </p:par>
                        <p:par>
                          <p:cTn id="50" fill="hold">
                            <p:stCondLst>
                              <p:cond delay="26000"/>
                            </p:stCondLst>
                            <p:childTnLst>
                              <p:par>
                                <p:cTn id="51" presetID="9" presetClass="entr" presetSubtype="0" fill="hold" grpId="0" nodeType="afterEffect">
                                  <p:stCondLst>
                                    <p:cond delay="0"/>
                                  </p:stCondLst>
                                  <p:childTnLst>
                                    <p:set>
                                      <p:cBhvr>
                                        <p:cTn id="52" dur="1" fill="hold">
                                          <p:stCondLst>
                                            <p:cond delay="0"/>
                                          </p:stCondLst>
                                        </p:cTn>
                                        <p:tgtEl>
                                          <p:spTgt spid="5">
                                            <p:txEl>
                                              <p:pRg st="6" end="6"/>
                                            </p:txEl>
                                          </p:spTgt>
                                        </p:tgtEl>
                                        <p:attrNameLst>
                                          <p:attrName>style.visibility</p:attrName>
                                        </p:attrNameLst>
                                      </p:cBhvr>
                                      <p:to>
                                        <p:strVal val="visible"/>
                                      </p:to>
                                    </p:set>
                                    <p:animEffect transition="in" filter="dissolve">
                                      <p:cBhvr>
                                        <p:cTn id="53" dur="1000"/>
                                        <p:tgtEl>
                                          <p:spTgt spid="5">
                                            <p:txEl>
                                              <p:pRg st="6" end="6"/>
                                            </p:txEl>
                                          </p:spTgt>
                                        </p:tgtEl>
                                      </p:cBhvr>
                                    </p:animEffect>
                                  </p:childTnLst>
                                </p:cTn>
                              </p:par>
                            </p:childTnLst>
                          </p:cTn>
                        </p:par>
                        <p:par>
                          <p:cTn id="54" fill="hold">
                            <p:stCondLst>
                              <p:cond delay="27000"/>
                            </p:stCondLst>
                            <p:childTnLst>
                              <p:par>
                                <p:cTn id="55" presetID="9" presetClass="entr" presetSubtype="0" fill="hold" grpId="0" nodeType="afterEffect">
                                  <p:stCondLst>
                                    <p:cond delay="0"/>
                                  </p:stCondLst>
                                  <p:childTnLst>
                                    <p:set>
                                      <p:cBhvr>
                                        <p:cTn id="56" dur="1" fill="hold">
                                          <p:stCondLst>
                                            <p:cond delay="0"/>
                                          </p:stCondLst>
                                        </p:cTn>
                                        <p:tgtEl>
                                          <p:spTgt spid="5">
                                            <p:txEl>
                                              <p:pRg st="7" end="7"/>
                                            </p:txEl>
                                          </p:spTgt>
                                        </p:tgtEl>
                                        <p:attrNameLst>
                                          <p:attrName>style.visibility</p:attrName>
                                        </p:attrNameLst>
                                      </p:cBhvr>
                                      <p:to>
                                        <p:strVal val="visible"/>
                                      </p:to>
                                    </p:set>
                                    <p:animEffect transition="in" filter="dissolve">
                                      <p:cBhvr>
                                        <p:cTn id="57" dur="1000"/>
                                        <p:tgtEl>
                                          <p:spTgt spid="5">
                                            <p:txEl>
                                              <p:pRg st="7" end="7"/>
                                            </p:txEl>
                                          </p:spTgt>
                                        </p:tgtEl>
                                      </p:cBhvr>
                                    </p:animEffect>
                                  </p:childTnLst>
                                </p:cTn>
                              </p:par>
                            </p:childTnLst>
                          </p:cTn>
                        </p:par>
                        <p:par>
                          <p:cTn id="58" fill="hold">
                            <p:stCondLst>
                              <p:cond delay="28000"/>
                            </p:stCondLst>
                            <p:childTnLst>
                              <p:par>
                                <p:cTn id="59" presetID="9" presetClass="entr" presetSubtype="0" fill="hold" grpId="0" nodeType="afterEffect">
                                  <p:stCondLst>
                                    <p:cond delay="0"/>
                                  </p:stCondLst>
                                  <p:childTnLst>
                                    <p:set>
                                      <p:cBhvr>
                                        <p:cTn id="60" dur="1" fill="hold">
                                          <p:stCondLst>
                                            <p:cond delay="0"/>
                                          </p:stCondLst>
                                        </p:cTn>
                                        <p:tgtEl>
                                          <p:spTgt spid="5">
                                            <p:txEl>
                                              <p:pRg st="8" end="8"/>
                                            </p:txEl>
                                          </p:spTgt>
                                        </p:tgtEl>
                                        <p:attrNameLst>
                                          <p:attrName>style.visibility</p:attrName>
                                        </p:attrNameLst>
                                      </p:cBhvr>
                                      <p:to>
                                        <p:strVal val="visible"/>
                                      </p:to>
                                    </p:set>
                                    <p:animEffect transition="in" filter="dissolve">
                                      <p:cBhvr>
                                        <p:cTn id="61" dur="1000"/>
                                        <p:tgtEl>
                                          <p:spTgt spid="5">
                                            <p:txEl>
                                              <p:pRg st="8" end="8"/>
                                            </p:txEl>
                                          </p:spTgt>
                                        </p:tgtEl>
                                      </p:cBhvr>
                                    </p:animEffect>
                                  </p:childTnLst>
                                </p:cTn>
                              </p:par>
                            </p:childTnLst>
                          </p:cTn>
                        </p:par>
                        <p:par>
                          <p:cTn id="62" fill="hold">
                            <p:stCondLst>
                              <p:cond delay="29000"/>
                            </p:stCondLst>
                            <p:childTnLst>
                              <p:par>
                                <p:cTn id="63" presetID="9" presetClass="entr" presetSubtype="0" fill="hold" grpId="0" nodeType="afterEffect">
                                  <p:stCondLst>
                                    <p:cond delay="0"/>
                                  </p:stCondLst>
                                  <p:childTnLst>
                                    <p:set>
                                      <p:cBhvr>
                                        <p:cTn id="64" dur="1" fill="hold">
                                          <p:stCondLst>
                                            <p:cond delay="0"/>
                                          </p:stCondLst>
                                        </p:cTn>
                                        <p:tgtEl>
                                          <p:spTgt spid="5">
                                            <p:txEl>
                                              <p:pRg st="9" end="9"/>
                                            </p:txEl>
                                          </p:spTgt>
                                        </p:tgtEl>
                                        <p:attrNameLst>
                                          <p:attrName>style.visibility</p:attrName>
                                        </p:attrNameLst>
                                      </p:cBhvr>
                                      <p:to>
                                        <p:strVal val="visible"/>
                                      </p:to>
                                    </p:set>
                                    <p:animEffect transition="in" filter="dissolve">
                                      <p:cBhvr>
                                        <p:cTn id="65" dur="1000"/>
                                        <p:tgtEl>
                                          <p:spTgt spid="5">
                                            <p:txEl>
                                              <p:pRg st="9" end="9"/>
                                            </p:txEl>
                                          </p:spTgt>
                                        </p:tgtEl>
                                      </p:cBhvr>
                                    </p:animEffect>
                                  </p:childTnLst>
                                </p:cTn>
                              </p:par>
                            </p:childTnLst>
                          </p:cTn>
                        </p:par>
                        <p:par>
                          <p:cTn id="66" fill="hold">
                            <p:stCondLst>
                              <p:cond delay="30000"/>
                            </p:stCondLst>
                            <p:childTnLst>
                              <p:par>
                                <p:cTn id="67" presetID="9" presetClass="entr" presetSubtype="0" fill="hold" grpId="0" nodeType="afterEffect">
                                  <p:stCondLst>
                                    <p:cond delay="0"/>
                                  </p:stCondLst>
                                  <p:childTnLst>
                                    <p:set>
                                      <p:cBhvr>
                                        <p:cTn id="68" dur="1" fill="hold">
                                          <p:stCondLst>
                                            <p:cond delay="0"/>
                                          </p:stCondLst>
                                        </p:cTn>
                                        <p:tgtEl>
                                          <p:spTgt spid="5">
                                            <p:txEl>
                                              <p:pRg st="10" end="10"/>
                                            </p:txEl>
                                          </p:spTgt>
                                        </p:tgtEl>
                                        <p:attrNameLst>
                                          <p:attrName>style.visibility</p:attrName>
                                        </p:attrNameLst>
                                      </p:cBhvr>
                                      <p:to>
                                        <p:strVal val="visible"/>
                                      </p:to>
                                    </p:set>
                                    <p:animEffect transition="in" filter="dissolve">
                                      <p:cBhvr>
                                        <p:cTn id="69" dur="1000"/>
                                        <p:tgtEl>
                                          <p:spTgt spid="5">
                                            <p:txEl>
                                              <p:pRg st="10" end="10"/>
                                            </p:txEl>
                                          </p:spTgt>
                                        </p:tgtEl>
                                      </p:cBhvr>
                                    </p:animEffect>
                                  </p:childTnLst>
                                </p:cTn>
                              </p:par>
                            </p:childTnLst>
                          </p:cTn>
                        </p:par>
                        <p:par>
                          <p:cTn id="70" fill="hold">
                            <p:stCondLst>
                              <p:cond delay="31000"/>
                            </p:stCondLst>
                            <p:childTnLst>
                              <p:par>
                                <p:cTn id="71" presetID="9" presetClass="entr" presetSubtype="0" fill="hold" grpId="0" nodeType="afterEffect">
                                  <p:stCondLst>
                                    <p:cond delay="0"/>
                                  </p:stCondLst>
                                  <p:childTnLst>
                                    <p:set>
                                      <p:cBhvr>
                                        <p:cTn id="72" dur="1" fill="hold">
                                          <p:stCondLst>
                                            <p:cond delay="0"/>
                                          </p:stCondLst>
                                        </p:cTn>
                                        <p:tgtEl>
                                          <p:spTgt spid="5">
                                            <p:txEl>
                                              <p:pRg st="11" end="11"/>
                                            </p:txEl>
                                          </p:spTgt>
                                        </p:tgtEl>
                                        <p:attrNameLst>
                                          <p:attrName>style.visibility</p:attrName>
                                        </p:attrNameLst>
                                      </p:cBhvr>
                                      <p:to>
                                        <p:strVal val="visible"/>
                                      </p:to>
                                    </p:set>
                                    <p:animEffect transition="in" filter="dissolve">
                                      <p:cBhvr>
                                        <p:cTn id="73" dur="1000"/>
                                        <p:tgtEl>
                                          <p:spTgt spid="5">
                                            <p:txEl>
                                              <p:pRg st="11" end="11"/>
                                            </p:txEl>
                                          </p:spTgt>
                                        </p:tgtEl>
                                      </p:cBhvr>
                                    </p:animEffect>
                                  </p:childTnLst>
                                </p:cTn>
                              </p:par>
                            </p:childTnLst>
                          </p:cTn>
                        </p:par>
                        <p:par>
                          <p:cTn id="74" fill="hold">
                            <p:stCondLst>
                              <p:cond delay="32000"/>
                            </p:stCondLst>
                            <p:childTnLst>
                              <p:par>
                                <p:cTn id="75" presetID="9" presetClass="entr" presetSubtype="0" fill="hold" grpId="0" nodeType="afterEffect">
                                  <p:stCondLst>
                                    <p:cond delay="0"/>
                                  </p:stCondLst>
                                  <p:childTnLst>
                                    <p:set>
                                      <p:cBhvr>
                                        <p:cTn id="76" dur="1" fill="hold">
                                          <p:stCondLst>
                                            <p:cond delay="0"/>
                                          </p:stCondLst>
                                        </p:cTn>
                                        <p:tgtEl>
                                          <p:spTgt spid="5">
                                            <p:txEl>
                                              <p:pRg st="12" end="12"/>
                                            </p:txEl>
                                          </p:spTgt>
                                        </p:tgtEl>
                                        <p:attrNameLst>
                                          <p:attrName>style.visibility</p:attrName>
                                        </p:attrNameLst>
                                      </p:cBhvr>
                                      <p:to>
                                        <p:strVal val="visible"/>
                                      </p:to>
                                    </p:set>
                                    <p:animEffect transition="in" filter="dissolve">
                                      <p:cBhvr>
                                        <p:cTn id="77" dur="1000"/>
                                        <p:tgtEl>
                                          <p:spTgt spid="5">
                                            <p:txEl>
                                              <p:pRg st="12" end="1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6"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new 2"/>
          <p:cNvPicPr>
            <a:picLocks noChangeAspect="1" noChangeArrowheads="1"/>
          </p:cNvPicPr>
          <p:nvPr/>
        </p:nvPicPr>
        <p:blipFill>
          <a:blip r:embed="rId3" cstate="print"/>
          <a:srcRect l="5882"/>
          <a:stretch>
            <a:fillRect/>
          </a:stretch>
        </p:blipFill>
        <p:spPr bwMode="auto">
          <a:xfrm>
            <a:off x="7239000" y="5029200"/>
            <a:ext cx="1524000" cy="1504950"/>
          </a:xfrm>
          <a:prstGeom prst="rect">
            <a:avLst/>
          </a:prstGeom>
          <a:noFill/>
          <a:ln w="9525">
            <a:noFill/>
            <a:miter lim="800000"/>
            <a:headEnd/>
            <a:tailEnd/>
          </a:ln>
        </p:spPr>
      </p:pic>
      <p:sp>
        <p:nvSpPr>
          <p:cNvPr id="3" name="Title 2"/>
          <p:cNvSpPr>
            <a:spLocks noGrp="1"/>
          </p:cNvSpPr>
          <p:nvPr>
            <p:ph type="title"/>
          </p:nvPr>
        </p:nvSpPr>
        <p:spPr>
          <a:xfrm>
            <a:off x="0" y="952500"/>
            <a:ext cx="8494713" cy="1362075"/>
          </a:xfrm>
        </p:spPr>
        <p:txBody>
          <a:bodyPr/>
          <a:lstStyle/>
          <a:p>
            <a:r>
              <a:rPr lang="en-US" dirty="0" smtClean="0"/>
              <a:t>First Things First</a:t>
            </a:r>
            <a:endParaRPr lang="en-US" dirty="0"/>
          </a:p>
        </p:txBody>
      </p:sp>
      <p:sp>
        <p:nvSpPr>
          <p:cNvPr id="4" name="Text Placeholder 3"/>
          <p:cNvSpPr>
            <a:spLocks noGrp="1"/>
          </p:cNvSpPr>
          <p:nvPr>
            <p:ph type="body" idx="1"/>
          </p:nvPr>
        </p:nvSpPr>
        <p:spPr>
          <a:xfrm>
            <a:off x="0" y="2438400"/>
            <a:ext cx="8763001" cy="3505200"/>
          </a:xfrm>
        </p:spPr>
        <p:txBody>
          <a:bodyPr>
            <a:normAutofit/>
          </a:bodyPr>
          <a:lstStyle/>
          <a:p>
            <a:pPr>
              <a:spcBef>
                <a:spcPts val="0"/>
              </a:spcBef>
              <a:buFont typeface="Arial" pitchFamily="34" charset="0"/>
              <a:buChar char="•"/>
            </a:pPr>
            <a:r>
              <a:rPr lang="en-US" sz="4400" dirty="0" smtClean="0">
                <a:solidFill>
                  <a:schemeClr val="accent4">
                    <a:lumMod val="50000"/>
                  </a:schemeClr>
                </a:solidFill>
              </a:rPr>
              <a:t>Turn off Cell phones</a:t>
            </a:r>
          </a:p>
          <a:p>
            <a:pPr>
              <a:spcBef>
                <a:spcPts val="0"/>
              </a:spcBef>
              <a:buFont typeface="Arial" pitchFamily="34" charset="0"/>
              <a:buChar char="•"/>
            </a:pPr>
            <a:r>
              <a:rPr lang="en-US" sz="4400" dirty="0" smtClean="0">
                <a:solidFill>
                  <a:schemeClr val="accent4">
                    <a:lumMod val="50000"/>
                  </a:schemeClr>
                </a:solidFill>
              </a:rPr>
              <a:t>Limit side conversations </a:t>
            </a:r>
          </a:p>
          <a:p>
            <a:pPr>
              <a:spcBef>
                <a:spcPts val="0"/>
              </a:spcBef>
              <a:buFont typeface="Arial" pitchFamily="34" charset="0"/>
              <a:buChar char="•"/>
            </a:pPr>
            <a:r>
              <a:rPr lang="en-US" sz="4400" dirty="0" smtClean="0">
                <a:solidFill>
                  <a:schemeClr val="accent4">
                    <a:lumMod val="50000"/>
                  </a:schemeClr>
                </a:solidFill>
              </a:rPr>
              <a:t>Ask questions- they are encouraged</a:t>
            </a:r>
          </a:p>
          <a:p>
            <a:pPr>
              <a:spcBef>
                <a:spcPts val="0"/>
              </a:spcBef>
              <a:buFont typeface="Arial" pitchFamily="34" charset="0"/>
              <a:buChar char="•"/>
            </a:pPr>
            <a:r>
              <a:rPr lang="en-US" sz="4400" dirty="0" smtClean="0">
                <a:solidFill>
                  <a:schemeClr val="accent4">
                    <a:lumMod val="50000"/>
                  </a:schemeClr>
                </a:solidFill>
              </a:rPr>
              <a:t>Listen and respect the opinions of others</a:t>
            </a:r>
          </a:p>
          <a:p>
            <a:pPr>
              <a:buFont typeface="Arial" pitchFamily="34" charset="0"/>
              <a:buChar char="•"/>
            </a:pPr>
            <a:endParaRPr lang="en-US" sz="32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new 2"/>
          <p:cNvPicPr>
            <a:picLocks noChangeAspect="1" noChangeArrowheads="1"/>
          </p:cNvPicPr>
          <p:nvPr/>
        </p:nvPicPr>
        <p:blipFill>
          <a:blip r:embed="rId3" cstate="print"/>
          <a:srcRect l="5882"/>
          <a:stretch>
            <a:fillRect/>
          </a:stretch>
        </p:blipFill>
        <p:spPr bwMode="auto">
          <a:xfrm>
            <a:off x="7391400" y="4800600"/>
            <a:ext cx="1600200" cy="1900238"/>
          </a:xfrm>
          <a:prstGeom prst="rect">
            <a:avLst/>
          </a:prstGeom>
          <a:noFill/>
          <a:ln w="9525">
            <a:noFill/>
            <a:miter lim="800000"/>
            <a:headEnd/>
            <a:tailEnd/>
          </a:ln>
        </p:spPr>
      </p:pic>
      <p:sp>
        <p:nvSpPr>
          <p:cNvPr id="3" name="Rectangle 2"/>
          <p:cNvSpPr/>
          <p:nvPr/>
        </p:nvSpPr>
        <p:spPr>
          <a:xfrm>
            <a:off x="228600" y="228600"/>
            <a:ext cx="8686800" cy="954107"/>
          </a:xfrm>
          <a:prstGeom prst="rect">
            <a:avLst/>
          </a:prstGeom>
        </p:spPr>
        <p:txBody>
          <a:bodyPr wrap="square">
            <a:spAutoFit/>
          </a:bodyPr>
          <a:lstStyle/>
          <a:p>
            <a:pPr algn="ctr"/>
            <a:r>
              <a:rPr lang="en-US" sz="2800"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Developing a Research Question for Project Based Activities</a:t>
            </a:r>
          </a:p>
        </p:txBody>
      </p:sp>
      <p:pic>
        <p:nvPicPr>
          <p:cNvPr id="4" name="Picture 2" descr="D:\WINDOWS\TEMP\Temporary Internet Files\Content.IE5\W5KE4ROF\MC900441942[1].wmf"/>
          <p:cNvPicPr>
            <a:picLocks noChangeAspect="1" noChangeArrowheads="1"/>
          </p:cNvPicPr>
          <p:nvPr/>
        </p:nvPicPr>
        <p:blipFill>
          <a:blip r:embed="rId4" cstate="print"/>
          <a:srcRect/>
          <a:stretch>
            <a:fillRect/>
          </a:stretch>
        </p:blipFill>
        <p:spPr bwMode="auto">
          <a:xfrm>
            <a:off x="304800" y="5867400"/>
            <a:ext cx="1371600" cy="609600"/>
          </a:xfrm>
          <a:prstGeom prst="rect">
            <a:avLst/>
          </a:prstGeom>
          <a:noFill/>
        </p:spPr>
      </p:pic>
      <p:sp>
        <p:nvSpPr>
          <p:cNvPr id="5" name="Rectangle 4"/>
          <p:cNvSpPr/>
          <p:nvPr/>
        </p:nvSpPr>
        <p:spPr>
          <a:xfrm>
            <a:off x="228600" y="6400800"/>
            <a:ext cx="1663596" cy="369332"/>
          </a:xfrm>
          <a:prstGeom prst="rect">
            <a:avLst/>
          </a:prstGeom>
        </p:spPr>
        <p:txBody>
          <a:bodyPr wrap="square">
            <a:spAutoFit/>
          </a:bodyPr>
          <a:lstStyle/>
          <a:p>
            <a:pPr algn="ctr"/>
            <a:r>
              <a:rPr lang="en-US" dirty="0" smtClean="0">
                <a:solidFill>
                  <a:schemeClr val="accent3">
                    <a:lumMod val="75000"/>
                  </a:schemeClr>
                </a:solidFill>
              </a:rPr>
              <a:t>Group Discussion</a:t>
            </a:r>
            <a:endParaRPr lang="en-US" dirty="0">
              <a:solidFill>
                <a:schemeClr val="accent3">
                  <a:lumMod val="75000"/>
                </a:schemeClr>
              </a:solidFill>
            </a:endParaRPr>
          </a:p>
        </p:txBody>
      </p:sp>
      <p:sp>
        <p:nvSpPr>
          <p:cNvPr id="6" name="TextBox 5"/>
          <p:cNvSpPr txBox="1"/>
          <p:nvPr/>
        </p:nvSpPr>
        <p:spPr>
          <a:xfrm>
            <a:off x="304801" y="1447800"/>
            <a:ext cx="8458200" cy="4031873"/>
          </a:xfrm>
          <a:prstGeom prst="rect">
            <a:avLst/>
          </a:prstGeom>
          <a:noFill/>
        </p:spPr>
        <p:txBody>
          <a:bodyPr wrap="square" rtlCol="0">
            <a:spAutoFit/>
          </a:bodyPr>
          <a:lstStyle/>
          <a:p>
            <a:pPr algn="ctr"/>
            <a:r>
              <a:rPr lang="en-US" sz="2800" dirty="0" smtClean="0">
                <a:solidFill>
                  <a:schemeClr val="accent4">
                    <a:lumMod val="50000"/>
                  </a:schemeClr>
                </a:solidFill>
                <a:latin typeface="Andalus" pitchFamily="18" charset="-78"/>
                <a:cs typeface="Andalus" pitchFamily="18" charset="-78"/>
              </a:rPr>
              <a:t>Have your ideas changed about the topic?</a:t>
            </a:r>
          </a:p>
          <a:p>
            <a:pPr algn="ctr"/>
            <a:endParaRPr lang="en-US" sz="2800" dirty="0" smtClean="0">
              <a:solidFill>
                <a:schemeClr val="accent4">
                  <a:lumMod val="50000"/>
                </a:schemeClr>
              </a:solidFill>
              <a:latin typeface="Andalus" pitchFamily="18" charset="-78"/>
              <a:cs typeface="Andalus" pitchFamily="18" charset="-78"/>
            </a:endParaRPr>
          </a:p>
          <a:p>
            <a:pPr algn="ctr"/>
            <a:r>
              <a:rPr lang="en-US" sz="2800" dirty="0" smtClean="0">
                <a:solidFill>
                  <a:schemeClr val="accent4">
                    <a:lumMod val="50000"/>
                  </a:schemeClr>
                </a:solidFill>
                <a:latin typeface="Andalus" pitchFamily="18" charset="-78"/>
                <a:cs typeface="Andalus" pitchFamily="18" charset="-78"/>
              </a:rPr>
              <a:t>What would you change?</a:t>
            </a:r>
          </a:p>
          <a:p>
            <a:pPr algn="ctr"/>
            <a:endParaRPr lang="en-US" sz="2800" dirty="0" smtClean="0">
              <a:solidFill>
                <a:schemeClr val="accent4">
                  <a:lumMod val="50000"/>
                </a:schemeClr>
              </a:solidFill>
              <a:latin typeface="Andalus" pitchFamily="18" charset="-78"/>
              <a:cs typeface="Andalus" pitchFamily="18" charset="-78"/>
            </a:endParaRPr>
          </a:p>
          <a:p>
            <a:pPr algn="ctr"/>
            <a:r>
              <a:rPr lang="en-US" sz="2800" dirty="0" smtClean="0">
                <a:solidFill>
                  <a:schemeClr val="accent4">
                    <a:lumMod val="50000"/>
                  </a:schemeClr>
                </a:solidFill>
                <a:latin typeface="Andalus" pitchFamily="18" charset="-78"/>
                <a:cs typeface="Andalus" pitchFamily="18" charset="-78"/>
              </a:rPr>
              <a:t>Does using a question specific to your subject matter make the topic more relevant?</a:t>
            </a:r>
          </a:p>
          <a:p>
            <a:pPr algn="ctr"/>
            <a:endParaRPr lang="en-US" sz="2800" dirty="0" smtClean="0">
              <a:solidFill>
                <a:schemeClr val="accent4">
                  <a:lumMod val="50000"/>
                </a:schemeClr>
              </a:solidFill>
              <a:latin typeface="Andalus" pitchFamily="18" charset="-78"/>
              <a:cs typeface="Andalus" pitchFamily="18" charset="-78"/>
            </a:endParaRPr>
          </a:p>
          <a:p>
            <a:pPr algn="ctr"/>
            <a:r>
              <a:rPr lang="en-US" sz="2800" dirty="0" smtClean="0">
                <a:solidFill>
                  <a:schemeClr val="accent4">
                    <a:lumMod val="50000"/>
                  </a:schemeClr>
                </a:solidFill>
                <a:latin typeface="Andalus" pitchFamily="18" charset="-78"/>
                <a:cs typeface="Andalus" pitchFamily="18" charset="-78"/>
              </a:rPr>
              <a:t>What Assignment comes to mind for this topic?</a:t>
            </a:r>
          </a:p>
          <a:p>
            <a:pPr algn="ctr"/>
            <a:endParaRPr lang="en-US" sz="3200" dirty="0">
              <a:solidFill>
                <a:schemeClr val="accent4">
                  <a:lumMod val="50000"/>
                </a:schemeClr>
              </a:solidFill>
              <a:latin typeface="Andalus" pitchFamily="18" charset="-78"/>
              <a:cs typeface="Andalus" pitchFamily="18" charset="-78"/>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new 2"/>
          <p:cNvPicPr>
            <a:picLocks noChangeAspect="1" noChangeArrowheads="1"/>
          </p:cNvPicPr>
          <p:nvPr/>
        </p:nvPicPr>
        <p:blipFill>
          <a:blip r:embed="rId3" cstate="print"/>
          <a:srcRect l="5882"/>
          <a:stretch>
            <a:fillRect/>
          </a:stretch>
        </p:blipFill>
        <p:spPr bwMode="auto">
          <a:xfrm>
            <a:off x="7239000" y="4724400"/>
            <a:ext cx="1600200" cy="1900238"/>
          </a:xfrm>
          <a:prstGeom prst="rect">
            <a:avLst/>
          </a:prstGeom>
          <a:noFill/>
          <a:ln w="9525">
            <a:noFill/>
            <a:miter lim="800000"/>
            <a:headEnd/>
            <a:tailEnd/>
          </a:ln>
        </p:spPr>
      </p:pic>
      <p:sp>
        <p:nvSpPr>
          <p:cNvPr id="3" name="Title 2"/>
          <p:cNvSpPr>
            <a:spLocks noGrp="1"/>
          </p:cNvSpPr>
          <p:nvPr>
            <p:ph type="title"/>
          </p:nvPr>
        </p:nvSpPr>
        <p:spPr>
          <a:xfrm>
            <a:off x="722313" y="952500"/>
            <a:ext cx="7772400" cy="1104899"/>
          </a:xfrm>
        </p:spPr>
        <p:txBody>
          <a:bodyPr>
            <a:normAutofit fontScale="90000"/>
          </a:bodyPr>
          <a:lstStyle/>
          <a:p>
            <a:pPr algn="ctr"/>
            <a:r>
              <a:rPr lang="en-US" dirty="0" smtClean="0">
                <a:solidFill>
                  <a:schemeClr val="accent3">
                    <a:lumMod val="75000"/>
                  </a:schemeClr>
                </a:solidFill>
              </a:rPr>
              <a:t/>
            </a:r>
            <a:br>
              <a:rPr lang="en-US" dirty="0" smtClean="0">
                <a:solidFill>
                  <a:schemeClr val="accent3">
                    <a:lumMod val="75000"/>
                  </a:schemeClr>
                </a:solidFill>
              </a:rPr>
            </a:br>
            <a:r>
              <a:rPr lang="en-US" dirty="0" smtClean="0">
                <a:solidFill>
                  <a:schemeClr val="accent1">
                    <a:lumMod val="75000"/>
                  </a:schemeClr>
                </a:solidFill>
              </a:rPr>
              <a:t>Culminating Activities </a:t>
            </a:r>
            <a:r>
              <a:rPr lang="en-US" dirty="0" smtClean="0">
                <a:solidFill>
                  <a:schemeClr val="accent2">
                    <a:lumMod val="50000"/>
                  </a:schemeClr>
                </a:solidFill>
              </a:rPr>
              <a:t/>
            </a:r>
            <a:br>
              <a:rPr lang="en-US" dirty="0" smtClean="0">
                <a:solidFill>
                  <a:schemeClr val="accent2">
                    <a:lumMod val="50000"/>
                  </a:schemeClr>
                </a:solidFill>
              </a:rPr>
            </a:br>
            <a:endParaRPr lang="en-US" dirty="0"/>
          </a:p>
        </p:txBody>
      </p:sp>
      <p:sp>
        <p:nvSpPr>
          <p:cNvPr id="4" name="Text Placeholder 3"/>
          <p:cNvSpPr>
            <a:spLocks noGrp="1"/>
          </p:cNvSpPr>
          <p:nvPr>
            <p:ph type="body" idx="1"/>
          </p:nvPr>
        </p:nvSpPr>
        <p:spPr>
          <a:xfrm>
            <a:off x="381000" y="2547938"/>
            <a:ext cx="2590800" cy="2938462"/>
          </a:xfrm>
        </p:spPr>
        <p:txBody>
          <a:bodyPr>
            <a:normAutofit fontScale="70000" lnSpcReduction="20000"/>
          </a:bodyPr>
          <a:lstStyle/>
          <a:p>
            <a:pPr algn="ct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Key Skills</a:t>
            </a:r>
          </a:p>
          <a:p>
            <a:r>
              <a:rPr lang="en-US" sz="3100" dirty="0" smtClean="0">
                <a:solidFill>
                  <a:schemeClr val="tx2">
                    <a:lumMod val="50000"/>
                  </a:schemeClr>
                </a:solidFill>
              </a:rPr>
              <a:t>Data Analysis</a:t>
            </a:r>
          </a:p>
          <a:p>
            <a:r>
              <a:rPr lang="en-US" sz="3100" dirty="0" smtClean="0">
                <a:solidFill>
                  <a:schemeClr val="tx2">
                    <a:lumMod val="50000"/>
                  </a:schemeClr>
                </a:solidFill>
              </a:rPr>
              <a:t>Research (Library Skills)</a:t>
            </a:r>
          </a:p>
          <a:p>
            <a:r>
              <a:rPr lang="en-US" sz="3100" dirty="0" smtClean="0">
                <a:solidFill>
                  <a:schemeClr val="tx2">
                    <a:lumMod val="50000"/>
                  </a:schemeClr>
                </a:solidFill>
              </a:rPr>
              <a:t>Expository Writing</a:t>
            </a:r>
          </a:p>
          <a:p>
            <a:r>
              <a:rPr lang="en-US" sz="3100" dirty="0" smtClean="0">
                <a:solidFill>
                  <a:schemeClr val="tx2">
                    <a:lumMod val="50000"/>
                  </a:schemeClr>
                </a:solidFill>
              </a:rPr>
              <a:t>African Diaspora</a:t>
            </a:r>
          </a:p>
          <a:p>
            <a:r>
              <a:rPr lang="en-US" sz="3100" dirty="0" smtClean="0">
                <a:solidFill>
                  <a:schemeClr val="tx2">
                    <a:lumMod val="50000"/>
                  </a:schemeClr>
                </a:solidFill>
              </a:rPr>
              <a:t>Presentation skills</a:t>
            </a:r>
          </a:p>
          <a:p>
            <a:r>
              <a:rPr lang="en-US" sz="3100" dirty="0" smtClean="0">
                <a:solidFill>
                  <a:schemeClr val="tx2">
                    <a:lumMod val="50000"/>
                  </a:schemeClr>
                </a:solidFill>
              </a:rPr>
              <a:t> World Languages Connections</a:t>
            </a:r>
            <a:endParaRPr lang="en-US" dirty="0" smtClean="0">
              <a:solidFill>
                <a:schemeClr val="tx2">
                  <a:lumMod val="50000"/>
                </a:schemeClr>
              </a:solidFill>
            </a:endParaRPr>
          </a:p>
        </p:txBody>
      </p:sp>
      <p:pic>
        <p:nvPicPr>
          <p:cNvPr id="5" name="Picture 3" descr="D:\WINDOWS\TEMP\Temporary Internet Files\Content.IE5\LMJG0QOY\MC900441972[1].wmf"/>
          <p:cNvPicPr>
            <a:picLocks noChangeAspect="1" noChangeArrowheads="1"/>
          </p:cNvPicPr>
          <p:nvPr/>
        </p:nvPicPr>
        <p:blipFill>
          <a:blip r:embed="rId4" cstate="print"/>
          <a:srcRect/>
          <a:stretch>
            <a:fillRect/>
          </a:stretch>
        </p:blipFill>
        <p:spPr bwMode="auto">
          <a:xfrm>
            <a:off x="228600" y="5867400"/>
            <a:ext cx="1600200" cy="533400"/>
          </a:xfrm>
          <a:prstGeom prst="rect">
            <a:avLst/>
          </a:prstGeom>
          <a:noFill/>
        </p:spPr>
      </p:pic>
      <p:sp>
        <p:nvSpPr>
          <p:cNvPr id="7" name="TextBox 6"/>
          <p:cNvSpPr txBox="1"/>
          <p:nvPr/>
        </p:nvSpPr>
        <p:spPr>
          <a:xfrm>
            <a:off x="381000" y="6400800"/>
            <a:ext cx="1447800" cy="369332"/>
          </a:xfrm>
          <a:prstGeom prst="rect">
            <a:avLst/>
          </a:prstGeom>
          <a:noFill/>
        </p:spPr>
        <p:txBody>
          <a:bodyPr wrap="square" rtlCol="0">
            <a:spAutoFit/>
          </a:bodyPr>
          <a:lstStyle/>
          <a:p>
            <a:pPr algn="ctr"/>
            <a:r>
              <a:rPr lang="en-US" dirty="0" smtClean="0">
                <a:solidFill>
                  <a:srgbClr val="00B050"/>
                </a:solidFill>
              </a:rPr>
              <a:t>Activity  5a</a:t>
            </a:r>
            <a:endParaRPr lang="en-US" dirty="0">
              <a:solidFill>
                <a:srgbClr val="00B050"/>
              </a:solidFill>
            </a:endParaRPr>
          </a:p>
        </p:txBody>
      </p:sp>
      <p:sp>
        <p:nvSpPr>
          <p:cNvPr id="8" name="TextBox 7"/>
          <p:cNvSpPr txBox="1"/>
          <p:nvPr/>
        </p:nvSpPr>
        <p:spPr>
          <a:xfrm>
            <a:off x="2743200" y="2667000"/>
            <a:ext cx="6248400" cy="1077218"/>
          </a:xfrm>
          <a:prstGeom prst="rect">
            <a:avLst/>
          </a:prstGeom>
          <a:noFill/>
        </p:spPr>
        <p:txBody>
          <a:bodyPr wrap="square" rtlCol="0">
            <a:spAutoFit/>
          </a:bodyPr>
          <a:lstStyle/>
          <a:p>
            <a:r>
              <a:rPr lang="en-US" sz="3200" dirty="0" smtClean="0">
                <a:solidFill>
                  <a:srgbClr val="00B050"/>
                </a:solidFill>
              </a:rPr>
              <a:t>With a partner, discuss an Assignment for the </a:t>
            </a:r>
            <a:r>
              <a:rPr lang="en-US" sz="2800" i="1" dirty="0" smtClean="0">
                <a:solidFill>
                  <a:srgbClr val="00B050"/>
                </a:solidFill>
                <a:latin typeface="Andalus" pitchFamily="18" charset="-78"/>
                <a:cs typeface="Andalus" pitchFamily="18" charset="-78"/>
              </a:rPr>
              <a:t>“IN GOD WE TRUST?  </a:t>
            </a:r>
            <a:r>
              <a:rPr lang="en-US" sz="3200" dirty="0" smtClean="0">
                <a:solidFill>
                  <a:srgbClr val="00B050"/>
                </a:solidFill>
              </a:rPr>
              <a:t>Project </a:t>
            </a:r>
            <a:endParaRPr lang="en-US" sz="3200" dirty="0">
              <a:solidFill>
                <a:srgbClr val="00B050"/>
              </a:solidFill>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new 2"/>
          <p:cNvPicPr>
            <a:picLocks noChangeAspect="1" noChangeArrowheads="1"/>
          </p:cNvPicPr>
          <p:nvPr/>
        </p:nvPicPr>
        <p:blipFill>
          <a:blip r:embed="rId3" cstate="print"/>
          <a:srcRect l="5882"/>
          <a:stretch>
            <a:fillRect/>
          </a:stretch>
        </p:blipFill>
        <p:spPr bwMode="auto">
          <a:xfrm>
            <a:off x="7543800" y="4724400"/>
            <a:ext cx="1600200" cy="1900238"/>
          </a:xfrm>
          <a:prstGeom prst="rect">
            <a:avLst/>
          </a:prstGeom>
          <a:ln>
            <a:noFill/>
          </a:ln>
          <a:effectLst>
            <a:softEdge rad="112500"/>
          </a:effectLst>
        </p:spPr>
      </p:pic>
      <p:pic>
        <p:nvPicPr>
          <p:cNvPr id="4" name="Picture 2" descr="D:\WINDOWS\TEMP\Temporary Internet Files\Content.IE5\W5KE4ROF\MC900441942[1].wmf"/>
          <p:cNvPicPr>
            <a:picLocks noChangeAspect="1" noChangeArrowheads="1"/>
          </p:cNvPicPr>
          <p:nvPr/>
        </p:nvPicPr>
        <p:blipFill>
          <a:blip r:embed="rId4" cstate="print"/>
          <a:srcRect/>
          <a:stretch>
            <a:fillRect/>
          </a:stretch>
        </p:blipFill>
        <p:spPr bwMode="auto">
          <a:xfrm>
            <a:off x="304800" y="5867400"/>
            <a:ext cx="1371600" cy="609600"/>
          </a:xfrm>
          <a:prstGeom prst="rect">
            <a:avLst/>
          </a:prstGeom>
          <a:noFill/>
        </p:spPr>
      </p:pic>
      <p:sp>
        <p:nvSpPr>
          <p:cNvPr id="5" name="Rectangle 4"/>
          <p:cNvSpPr/>
          <p:nvPr/>
        </p:nvSpPr>
        <p:spPr>
          <a:xfrm>
            <a:off x="228600" y="6400800"/>
            <a:ext cx="1663596" cy="369332"/>
          </a:xfrm>
          <a:prstGeom prst="rect">
            <a:avLst/>
          </a:prstGeom>
        </p:spPr>
        <p:txBody>
          <a:bodyPr wrap="square">
            <a:spAutoFit/>
          </a:bodyPr>
          <a:lstStyle/>
          <a:p>
            <a:pPr algn="ctr"/>
            <a:r>
              <a:rPr lang="en-US" dirty="0" smtClean="0">
                <a:solidFill>
                  <a:schemeClr val="accent3">
                    <a:lumMod val="75000"/>
                  </a:schemeClr>
                </a:solidFill>
              </a:rPr>
              <a:t>Group Discussion</a:t>
            </a:r>
            <a:endParaRPr lang="en-US" dirty="0">
              <a:solidFill>
                <a:schemeClr val="accent3">
                  <a:lumMod val="75000"/>
                </a:schemeClr>
              </a:solidFill>
            </a:endParaRPr>
          </a:p>
        </p:txBody>
      </p:sp>
      <p:sp>
        <p:nvSpPr>
          <p:cNvPr id="6" name="TextBox 5"/>
          <p:cNvSpPr txBox="1"/>
          <p:nvPr/>
        </p:nvSpPr>
        <p:spPr>
          <a:xfrm>
            <a:off x="304801" y="762000"/>
            <a:ext cx="7924800" cy="6340197"/>
          </a:xfrm>
          <a:prstGeom prst="rect">
            <a:avLst/>
          </a:prstGeom>
          <a:noFill/>
        </p:spPr>
        <p:txBody>
          <a:bodyPr wrap="square" rtlCol="0">
            <a:spAutoFit/>
          </a:bodyPr>
          <a:lstStyle/>
          <a:p>
            <a:r>
              <a:rPr lang="en-US" sz="2800" dirty="0" smtClean="0"/>
              <a:t>Big Questions...</a:t>
            </a:r>
            <a:br>
              <a:rPr lang="en-US" sz="2800" dirty="0" smtClean="0"/>
            </a:br>
            <a:r>
              <a:rPr lang="en-US" sz="2800" dirty="0" smtClean="0"/>
              <a:t>1. What do I believe?</a:t>
            </a:r>
            <a:br>
              <a:rPr lang="en-US" sz="2800" dirty="0" smtClean="0"/>
            </a:br>
            <a:r>
              <a:rPr lang="en-US" sz="2800" dirty="0" smtClean="0"/>
              <a:t>2. What does my Neighbor believe?</a:t>
            </a:r>
            <a:br>
              <a:rPr lang="en-US" sz="2800" dirty="0" smtClean="0"/>
            </a:br>
            <a:r>
              <a:rPr lang="en-US" sz="2800" dirty="0" smtClean="0"/>
              <a:t>3. How do those beliefs affect the choices you and your neighbor make about how we live in this world?</a:t>
            </a:r>
            <a:r>
              <a:rPr lang="en-US" sz="1200" dirty="0" smtClean="0"/>
              <a:t/>
            </a:r>
            <a:br>
              <a:rPr lang="en-US" sz="1200" dirty="0" smtClean="0"/>
            </a:br>
            <a:r>
              <a:rPr lang="en-US" dirty="0" smtClean="0"/>
              <a:t/>
            </a:r>
            <a:br>
              <a:rPr lang="en-US" dirty="0" smtClean="0"/>
            </a:br>
            <a:r>
              <a:rPr lang="en-US" sz="2000" b="1" dirty="0" smtClean="0"/>
              <a:t>Your Assignment</a:t>
            </a:r>
            <a:r>
              <a:rPr lang="en-US" sz="2000" dirty="0" smtClean="0"/>
              <a:t/>
            </a:r>
            <a:br>
              <a:rPr lang="en-US" sz="2000" dirty="0" smtClean="0"/>
            </a:br>
            <a:r>
              <a:rPr lang="en-US" sz="2000" b="1" dirty="0" smtClean="0"/>
              <a:t>Answer the 3 Big Questions through a series of interviews, group discussions, surveys and personal research. As a result of your research, create a visual representation to tell the story. Your presentation must clearly show your beliefs those of your neighbors, and how that relates to our world and In God we Trust.</a:t>
            </a:r>
            <a:r>
              <a:rPr lang="en-US" sz="3600" dirty="0" smtClean="0"/>
              <a:t/>
            </a:r>
            <a:br>
              <a:rPr lang="en-US" sz="3600" dirty="0" smtClean="0"/>
            </a:br>
            <a:endParaRPr lang="en-US" sz="3200" dirty="0" smtClean="0"/>
          </a:p>
          <a:p>
            <a:r>
              <a:rPr lang="en-US" sz="3200" dirty="0" smtClean="0"/>
              <a:t> </a:t>
            </a:r>
          </a:p>
          <a:p>
            <a:pPr algn="ctr"/>
            <a:endParaRPr lang="en-US" sz="3200" dirty="0" smtClean="0">
              <a:solidFill>
                <a:schemeClr val="accent4">
                  <a:lumMod val="50000"/>
                </a:schemeClr>
              </a:solidFill>
              <a:latin typeface="Andalus" pitchFamily="18" charset="-78"/>
              <a:cs typeface="Andalus" pitchFamily="18" charset="-78"/>
            </a:endParaRPr>
          </a:p>
          <a:p>
            <a:pPr algn="ctr"/>
            <a:endParaRPr lang="en-US" sz="3200" dirty="0">
              <a:solidFill>
                <a:schemeClr val="accent4">
                  <a:lumMod val="50000"/>
                </a:schemeClr>
              </a:solidFill>
              <a:latin typeface="Andalus" pitchFamily="18" charset="-78"/>
              <a:cs typeface="Andalus" pitchFamily="18" charset="-78"/>
            </a:endParaRPr>
          </a:p>
        </p:txBody>
      </p:sp>
      <p:sp>
        <p:nvSpPr>
          <p:cNvPr id="7" name="Rectangle 6"/>
          <p:cNvSpPr/>
          <p:nvPr/>
        </p:nvSpPr>
        <p:spPr>
          <a:xfrm>
            <a:off x="762000" y="304800"/>
            <a:ext cx="7696200" cy="523220"/>
          </a:xfrm>
          <a:prstGeom prst="rect">
            <a:avLst/>
          </a:prstGeom>
        </p:spPr>
        <p:txBody>
          <a:bodyPr wrap="square">
            <a:spAutoFit/>
          </a:bodyPr>
          <a:lstStyle/>
          <a:p>
            <a:pPr algn="ctr"/>
            <a:r>
              <a:rPr lang="en-US" sz="2800" dirty="0" smtClean="0">
                <a:solidFill>
                  <a:schemeClr val="accent4">
                    <a:lumMod val="50000"/>
                  </a:schemeClr>
                </a:solidFill>
                <a:latin typeface="Andalus" pitchFamily="18" charset="-78"/>
                <a:cs typeface="Andalus" pitchFamily="18" charset="-78"/>
              </a:rPr>
              <a:t>The Assignment: “IN GOD WE TRUST?”</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new 2"/>
          <p:cNvPicPr>
            <a:picLocks noChangeAspect="1" noChangeArrowheads="1"/>
          </p:cNvPicPr>
          <p:nvPr/>
        </p:nvPicPr>
        <p:blipFill>
          <a:blip r:embed="rId3" cstate="print"/>
          <a:srcRect l="5882"/>
          <a:stretch>
            <a:fillRect/>
          </a:stretch>
        </p:blipFill>
        <p:spPr bwMode="auto">
          <a:xfrm>
            <a:off x="7239000" y="4724400"/>
            <a:ext cx="1600200" cy="1900238"/>
          </a:xfrm>
          <a:prstGeom prst="rect">
            <a:avLst/>
          </a:prstGeom>
          <a:noFill/>
          <a:ln w="9525">
            <a:noFill/>
            <a:miter lim="800000"/>
            <a:headEnd/>
            <a:tailEnd/>
          </a:ln>
        </p:spPr>
      </p:pic>
      <p:sp>
        <p:nvSpPr>
          <p:cNvPr id="3" name="Title 2"/>
          <p:cNvSpPr>
            <a:spLocks noGrp="1"/>
          </p:cNvSpPr>
          <p:nvPr>
            <p:ph type="title"/>
          </p:nvPr>
        </p:nvSpPr>
        <p:spPr>
          <a:xfrm>
            <a:off x="722313" y="952500"/>
            <a:ext cx="7772400" cy="1104899"/>
          </a:xfrm>
        </p:spPr>
        <p:txBody>
          <a:bodyPr>
            <a:normAutofit fontScale="90000"/>
          </a:bodyPr>
          <a:lstStyle/>
          <a:p>
            <a:pPr algn="ctr"/>
            <a:r>
              <a:rPr lang="en-US" dirty="0" smtClean="0">
                <a:solidFill>
                  <a:schemeClr val="accent3">
                    <a:lumMod val="75000"/>
                  </a:schemeClr>
                </a:solidFill>
              </a:rPr>
              <a:t/>
            </a:r>
            <a:br>
              <a:rPr lang="en-US" dirty="0" smtClean="0">
                <a:solidFill>
                  <a:schemeClr val="accent3">
                    <a:lumMod val="75000"/>
                  </a:schemeClr>
                </a:solidFill>
              </a:rPr>
            </a:br>
            <a:r>
              <a:rPr lang="en-US" dirty="0" smtClean="0">
                <a:solidFill>
                  <a:schemeClr val="accent1">
                    <a:lumMod val="75000"/>
                  </a:schemeClr>
                </a:solidFill>
              </a:rPr>
              <a:t>Culminating Activities </a:t>
            </a:r>
            <a:r>
              <a:rPr lang="en-US" dirty="0" smtClean="0">
                <a:solidFill>
                  <a:schemeClr val="accent2">
                    <a:lumMod val="50000"/>
                  </a:schemeClr>
                </a:solidFill>
              </a:rPr>
              <a:t/>
            </a:r>
            <a:br>
              <a:rPr lang="en-US" dirty="0" smtClean="0">
                <a:solidFill>
                  <a:schemeClr val="accent2">
                    <a:lumMod val="50000"/>
                  </a:schemeClr>
                </a:solidFill>
              </a:rPr>
            </a:br>
            <a:endParaRPr lang="en-US" dirty="0"/>
          </a:p>
        </p:txBody>
      </p:sp>
      <p:sp>
        <p:nvSpPr>
          <p:cNvPr id="4" name="Text Placeholder 3"/>
          <p:cNvSpPr>
            <a:spLocks noGrp="1"/>
          </p:cNvSpPr>
          <p:nvPr>
            <p:ph type="body" idx="1"/>
          </p:nvPr>
        </p:nvSpPr>
        <p:spPr>
          <a:xfrm>
            <a:off x="381000" y="2547938"/>
            <a:ext cx="2590800" cy="2938462"/>
          </a:xfrm>
        </p:spPr>
        <p:txBody>
          <a:bodyPr>
            <a:normAutofit fontScale="70000" lnSpcReduction="20000"/>
          </a:bodyPr>
          <a:lstStyle/>
          <a:p>
            <a:pPr algn="ctr"/>
            <a:r>
              <a:rPr lang="en-US" b="1" dirty="0" smtClean="0">
                <a:ln w="10541" cmpd="sng">
                  <a:solidFill>
                    <a:schemeClr val="accent1">
                      <a:shade val="88000"/>
                      <a:satMod val="110000"/>
                    </a:schemeClr>
                  </a:solidFill>
                  <a:prstDash val="solid"/>
                </a:ln>
                <a:gradFill>
                  <a:gsLst>
                    <a:gs pos="0">
                      <a:schemeClr val="accent1">
                        <a:tint val="40000"/>
                        <a:satMod val="250000"/>
                      </a:schemeClr>
                    </a:gs>
                    <a:gs pos="9000">
                      <a:schemeClr val="accent1">
                        <a:tint val="52000"/>
                        <a:satMod val="300000"/>
                      </a:schemeClr>
                    </a:gs>
                    <a:gs pos="50000">
                      <a:schemeClr val="accent1">
                        <a:shade val="20000"/>
                        <a:satMod val="300000"/>
                      </a:schemeClr>
                    </a:gs>
                    <a:gs pos="79000">
                      <a:schemeClr val="accent1">
                        <a:tint val="52000"/>
                        <a:satMod val="300000"/>
                      </a:schemeClr>
                    </a:gs>
                    <a:gs pos="100000">
                      <a:schemeClr val="accent1">
                        <a:tint val="40000"/>
                        <a:satMod val="250000"/>
                      </a:schemeClr>
                    </a:gs>
                  </a:gsLst>
                  <a:lin ang="5400000"/>
                </a:gradFill>
              </a:rPr>
              <a:t>Key Skills</a:t>
            </a:r>
          </a:p>
          <a:p>
            <a:r>
              <a:rPr lang="en-US" sz="3100" dirty="0" smtClean="0">
                <a:solidFill>
                  <a:schemeClr val="tx2">
                    <a:lumMod val="50000"/>
                  </a:schemeClr>
                </a:solidFill>
              </a:rPr>
              <a:t>Data Analysis</a:t>
            </a:r>
          </a:p>
          <a:p>
            <a:r>
              <a:rPr lang="en-US" sz="3100" dirty="0" smtClean="0">
                <a:solidFill>
                  <a:schemeClr val="tx2">
                    <a:lumMod val="50000"/>
                  </a:schemeClr>
                </a:solidFill>
              </a:rPr>
              <a:t>Research (Library Skills)</a:t>
            </a:r>
          </a:p>
          <a:p>
            <a:r>
              <a:rPr lang="en-US" sz="3100" dirty="0" smtClean="0">
                <a:solidFill>
                  <a:schemeClr val="tx2">
                    <a:lumMod val="50000"/>
                  </a:schemeClr>
                </a:solidFill>
              </a:rPr>
              <a:t>Expository Writing</a:t>
            </a:r>
          </a:p>
          <a:p>
            <a:r>
              <a:rPr lang="en-US" sz="3100" dirty="0" smtClean="0">
                <a:solidFill>
                  <a:schemeClr val="tx2">
                    <a:lumMod val="50000"/>
                  </a:schemeClr>
                </a:solidFill>
              </a:rPr>
              <a:t>African Diaspora</a:t>
            </a:r>
          </a:p>
          <a:p>
            <a:r>
              <a:rPr lang="en-US" sz="3100" dirty="0" smtClean="0">
                <a:solidFill>
                  <a:schemeClr val="tx2">
                    <a:lumMod val="50000"/>
                  </a:schemeClr>
                </a:solidFill>
              </a:rPr>
              <a:t>Presentation skills</a:t>
            </a:r>
          </a:p>
          <a:p>
            <a:r>
              <a:rPr lang="en-US" sz="3100" dirty="0" smtClean="0">
                <a:solidFill>
                  <a:schemeClr val="tx2">
                    <a:lumMod val="50000"/>
                  </a:schemeClr>
                </a:solidFill>
              </a:rPr>
              <a:t> World Languages Connections</a:t>
            </a:r>
            <a:endParaRPr lang="en-US" dirty="0" smtClean="0">
              <a:solidFill>
                <a:schemeClr val="tx2">
                  <a:lumMod val="50000"/>
                </a:schemeClr>
              </a:solidFill>
            </a:endParaRPr>
          </a:p>
        </p:txBody>
      </p:sp>
      <p:pic>
        <p:nvPicPr>
          <p:cNvPr id="5" name="Picture 3" descr="D:\WINDOWS\TEMP\Temporary Internet Files\Content.IE5\LMJG0QOY\MC900441972[1].wmf"/>
          <p:cNvPicPr>
            <a:picLocks noChangeAspect="1" noChangeArrowheads="1"/>
          </p:cNvPicPr>
          <p:nvPr/>
        </p:nvPicPr>
        <p:blipFill>
          <a:blip r:embed="rId4" cstate="print"/>
          <a:srcRect/>
          <a:stretch>
            <a:fillRect/>
          </a:stretch>
        </p:blipFill>
        <p:spPr bwMode="auto">
          <a:xfrm>
            <a:off x="228600" y="5867400"/>
            <a:ext cx="1600200" cy="533400"/>
          </a:xfrm>
          <a:prstGeom prst="rect">
            <a:avLst/>
          </a:prstGeom>
          <a:noFill/>
        </p:spPr>
      </p:pic>
      <p:sp>
        <p:nvSpPr>
          <p:cNvPr id="7" name="TextBox 6"/>
          <p:cNvSpPr txBox="1"/>
          <p:nvPr/>
        </p:nvSpPr>
        <p:spPr>
          <a:xfrm>
            <a:off x="381000" y="6400800"/>
            <a:ext cx="1447800" cy="369332"/>
          </a:xfrm>
          <a:prstGeom prst="rect">
            <a:avLst/>
          </a:prstGeom>
          <a:noFill/>
        </p:spPr>
        <p:txBody>
          <a:bodyPr wrap="square" rtlCol="0">
            <a:spAutoFit/>
          </a:bodyPr>
          <a:lstStyle/>
          <a:p>
            <a:pPr algn="ctr"/>
            <a:r>
              <a:rPr lang="en-US" dirty="0" smtClean="0">
                <a:solidFill>
                  <a:srgbClr val="00B050"/>
                </a:solidFill>
              </a:rPr>
              <a:t>Activity 5b</a:t>
            </a:r>
            <a:endParaRPr lang="en-US" dirty="0">
              <a:solidFill>
                <a:srgbClr val="00B050"/>
              </a:solidFill>
            </a:endParaRPr>
          </a:p>
        </p:txBody>
      </p:sp>
      <p:sp>
        <p:nvSpPr>
          <p:cNvPr id="8" name="TextBox 7"/>
          <p:cNvSpPr txBox="1"/>
          <p:nvPr/>
        </p:nvSpPr>
        <p:spPr>
          <a:xfrm>
            <a:off x="3505200" y="2667000"/>
            <a:ext cx="5257800" cy="2062103"/>
          </a:xfrm>
          <a:prstGeom prst="rect">
            <a:avLst/>
          </a:prstGeom>
          <a:noFill/>
        </p:spPr>
        <p:txBody>
          <a:bodyPr wrap="square" rtlCol="0">
            <a:spAutoFit/>
          </a:bodyPr>
          <a:lstStyle/>
          <a:p>
            <a:r>
              <a:rPr lang="en-US" sz="3200" dirty="0" smtClean="0">
                <a:solidFill>
                  <a:srgbClr val="00B050"/>
                </a:solidFill>
              </a:rPr>
              <a:t>With a partner, discuss the possible Culminating Activities for the  </a:t>
            </a:r>
            <a:r>
              <a:rPr lang="en-US" sz="3200" i="1" dirty="0" smtClean="0">
                <a:solidFill>
                  <a:srgbClr val="00B050"/>
                </a:solidFill>
                <a:latin typeface="Andalus" pitchFamily="18" charset="-78"/>
                <a:cs typeface="Andalus" pitchFamily="18" charset="-78"/>
              </a:rPr>
              <a:t>“IN GOD WE  TRUST? </a:t>
            </a:r>
            <a:r>
              <a:rPr lang="en-US" sz="3200" dirty="0" smtClean="0">
                <a:solidFill>
                  <a:srgbClr val="00B050"/>
                </a:solidFill>
              </a:rPr>
              <a:t>Project </a:t>
            </a:r>
            <a:endParaRPr lang="en-US" sz="3200" dirty="0">
              <a:solidFill>
                <a:srgbClr val="00B05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new 2"/>
          <p:cNvPicPr>
            <a:picLocks noChangeAspect="1" noChangeArrowheads="1"/>
          </p:cNvPicPr>
          <p:nvPr/>
        </p:nvPicPr>
        <p:blipFill>
          <a:blip r:embed="rId3" cstate="print"/>
          <a:srcRect l="5882"/>
          <a:stretch>
            <a:fillRect/>
          </a:stretch>
        </p:blipFill>
        <p:spPr bwMode="auto">
          <a:xfrm>
            <a:off x="7239000" y="4724400"/>
            <a:ext cx="1600200" cy="1900238"/>
          </a:xfrm>
          <a:prstGeom prst="rect">
            <a:avLst/>
          </a:prstGeom>
          <a:noFill/>
          <a:ln w="9525">
            <a:noFill/>
            <a:miter lim="800000"/>
            <a:headEnd/>
            <a:tailEnd/>
          </a:ln>
        </p:spPr>
      </p:pic>
      <p:pic>
        <p:nvPicPr>
          <p:cNvPr id="7" name="Picture 6" descr="Service project Angelfood Ministries 4242009 002 - Copy.JPG"/>
          <p:cNvPicPr>
            <a:picLocks noChangeAspect="1"/>
          </p:cNvPicPr>
          <p:nvPr/>
        </p:nvPicPr>
        <p:blipFill>
          <a:blip r:embed="rId4" cstate="print"/>
          <a:stretch>
            <a:fillRect/>
          </a:stretch>
        </p:blipFill>
        <p:spPr>
          <a:xfrm>
            <a:off x="5867400" y="1371600"/>
            <a:ext cx="2662971" cy="2209800"/>
          </a:xfrm>
          <a:prstGeom prst="rect">
            <a:avLst/>
          </a:prstGeom>
        </p:spPr>
      </p:pic>
      <p:pic>
        <p:nvPicPr>
          <p:cNvPr id="8" name="Picture 7" descr="Service project Angelfood Ministries 4242009 024.JPG"/>
          <p:cNvPicPr>
            <a:picLocks noChangeAspect="1"/>
          </p:cNvPicPr>
          <p:nvPr/>
        </p:nvPicPr>
        <p:blipFill>
          <a:blip r:embed="rId5" cstate="print"/>
          <a:stretch>
            <a:fillRect/>
          </a:stretch>
        </p:blipFill>
        <p:spPr>
          <a:xfrm>
            <a:off x="3352800" y="1371600"/>
            <a:ext cx="2209800" cy="2182884"/>
          </a:xfrm>
          <a:prstGeom prst="rect">
            <a:avLst/>
          </a:prstGeom>
        </p:spPr>
      </p:pic>
      <p:pic>
        <p:nvPicPr>
          <p:cNvPr id="9" name="Picture 8" descr="Service project Angelfood Ministries 4242009 056.JPG"/>
          <p:cNvPicPr>
            <a:picLocks noChangeAspect="1"/>
          </p:cNvPicPr>
          <p:nvPr/>
        </p:nvPicPr>
        <p:blipFill>
          <a:blip r:embed="rId6" cstate="print"/>
          <a:stretch>
            <a:fillRect/>
          </a:stretch>
        </p:blipFill>
        <p:spPr>
          <a:xfrm>
            <a:off x="304800" y="1295400"/>
            <a:ext cx="2743200" cy="2286000"/>
          </a:xfrm>
          <a:prstGeom prst="rect">
            <a:avLst/>
          </a:prstGeom>
        </p:spPr>
      </p:pic>
      <p:sp>
        <p:nvSpPr>
          <p:cNvPr id="11" name="TextBox 10"/>
          <p:cNvSpPr txBox="1"/>
          <p:nvPr/>
        </p:nvSpPr>
        <p:spPr>
          <a:xfrm>
            <a:off x="228600" y="3657600"/>
            <a:ext cx="8229599" cy="1569660"/>
          </a:xfrm>
          <a:prstGeom prst="rect">
            <a:avLst/>
          </a:prstGeom>
          <a:noFill/>
        </p:spPr>
        <p:txBody>
          <a:bodyPr wrap="square" rtlCol="0">
            <a:spAutoFit/>
          </a:bodyPr>
          <a:lstStyle/>
          <a:p>
            <a:r>
              <a:rPr lang="en-US" sz="2400" dirty="0" smtClean="0">
                <a:solidFill>
                  <a:schemeClr val="accent1">
                    <a:lumMod val="50000"/>
                  </a:schemeClr>
                </a:solidFill>
              </a:rPr>
              <a:t>Students Culminate their Service Learning Unit by participating in Make a Difference Day. Students packed food for AngelFood Ministries upon completing the day students were required to write a Reflection Essay describing their experiences and how it relates to their field of study. </a:t>
            </a:r>
            <a:endParaRPr lang="en-US" sz="2400" dirty="0">
              <a:solidFill>
                <a:schemeClr val="accent1">
                  <a:lumMod val="50000"/>
                </a:schemeClr>
              </a:solidFill>
            </a:endParaRPr>
          </a:p>
        </p:txBody>
      </p:sp>
      <p:sp>
        <p:nvSpPr>
          <p:cNvPr id="12" name="Rectangle 11"/>
          <p:cNvSpPr/>
          <p:nvPr/>
        </p:nvSpPr>
        <p:spPr>
          <a:xfrm>
            <a:off x="1219200" y="304800"/>
            <a:ext cx="6781800" cy="769441"/>
          </a:xfrm>
          <a:prstGeom prst="rect">
            <a:avLst/>
          </a:prstGeom>
        </p:spPr>
        <p:txBody>
          <a:bodyPr wrap="square">
            <a:spAutoFit/>
          </a:bodyPr>
          <a:lstStyle/>
          <a:p>
            <a:pPr algn="ctr"/>
            <a:r>
              <a:rPr lang="en-US" sz="44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Culminating Activities </a:t>
            </a:r>
            <a:endParaRPr lang="en-US" sz="44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new 2"/>
          <p:cNvPicPr>
            <a:picLocks noChangeAspect="1" noChangeArrowheads="1"/>
          </p:cNvPicPr>
          <p:nvPr/>
        </p:nvPicPr>
        <p:blipFill>
          <a:blip r:embed="rId3" cstate="print"/>
          <a:srcRect l="5882"/>
          <a:stretch>
            <a:fillRect/>
          </a:stretch>
        </p:blipFill>
        <p:spPr bwMode="auto">
          <a:xfrm>
            <a:off x="7239000" y="4724400"/>
            <a:ext cx="1600200" cy="1900238"/>
          </a:xfrm>
          <a:prstGeom prst="rect">
            <a:avLst/>
          </a:prstGeom>
          <a:noFill/>
          <a:ln w="9525">
            <a:noFill/>
            <a:miter lim="800000"/>
            <a:headEnd/>
            <a:tailEnd/>
          </a:ln>
        </p:spPr>
      </p:pic>
      <p:sp>
        <p:nvSpPr>
          <p:cNvPr id="3" name="Title 2"/>
          <p:cNvSpPr>
            <a:spLocks noGrp="1"/>
          </p:cNvSpPr>
          <p:nvPr>
            <p:ph type="title"/>
          </p:nvPr>
        </p:nvSpPr>
        <p:spPr>
          <a:xfrm>
            <a:off x="722313" y="533400"/>
            <a:ext cx="7772400" cy="1447800"/>
          </a:xfrm>
        </p:spPr>
        <p:txBody>
          <a:bodyPr>
            <a:normAutofit fontScale="90000"/>
          </a:bodyPr>
          <a:lstStyle/>
          <a:p>
            <a:pPr algn="ctr"/>
            <a:r>
              <a:rPr lang="en-US" dirty="0" smtClean="0">
                <a:solidFill>
                  <a:schemeClr val="accent3">
                    <a:lumMod val="75000"/>
                  </a:schemeClr>
                </a:solidFill>
              </a:rPr>
              <a:t/>
            </a:r>
            <a:br>
              <a:rPr lang="en-US" dirty="0" smtClean="0">
                <a:solidFill>
                  <a:schemeClr val="accent3">
                    <a:lumMod val="75000"/>
                  </a:schemeClr>
                </a:solidFill>
              </a:rPr>
            </a:br>
            <a:r>
              <a:rPr lang="en-US" dirty="0" smtClean="0">
                <a:solidFill>
                  <a:schemeClr val="accent1">
                    <a:lumMod val="50000"/>
                  </a:schemeClr>
                </a:solidFill>
                <a:latin typeface="AR CENA" pitchFamily="2" charset="0"/>
              </a:rPr>
              <a:t/>
            </a:r>
            <a:br>
              <a:rPr lang="en-US" dirty="0" smtClean="0">
                <a:solidFill>
                  <a:schemeClr val="accent1">
                    <a:lumMod val="50000"/>
                  </a:schemeClr>
                </a:solidFill>
                <a:latin typeface="AR CENA" pitchFamily="2" charset="0"/>
              </a:rPr>
            </a:br>
            <a:r>
              <a:rPr lang="en-US" dirty="0" smtClean="0">
                <a:solidFill>
                  <a:schemeClr val="accent1">
                    <a:lumMod val="75000"/>
                  </a:schemeClr>
                </a:solidFill>
              </a:rPr>
              <a:t> </a:t>
            </a:r>
            <a:r>
              <a:rPr lang="en-US" dirty="0" smtClean="0">
                <a:solidFill>
                  <a:schemeClr val="accent5">
                    <a:lumMod val="75000"/>
                  </a:schemeClr>
                </a:solidFill>
              </a:rPr>
              <a:t>Culminating Activities</a:t>
            </a:r>
            <a:r>
              <a:rPr lang="en-US" dirty="0" smtClean="0">
                <a:solidFill>
                  <a:schemeClr val="accent1">
                    <a:lumMod val="75000"/>
                  </a:schemeClr>
                </a:solidFill>
              </a:rPr>
              <a:t/>
            </a:r>
            <a:br>
              <a:rPr lang="en-US" dirty="0" smtClean="0">
                <a:solidFill>
                  <a:schemeClr val="accent1">
                    <a:lumMod val="75000"/>
                  </a:schemeClr>
                </a:solidFill>
              </a:rPr>
            </a:br>
            <a:r>
              <a:rPr lang="en-US" dirty="0" smtClean="0">
                <a:solidFill>
                  <a:schemeClr val="accent1">
                    <a:lumMod val="50000"/>
                  </a:schemeClr>
                </a:solidFill>
                <a:latin typeface="AR CENA" pitchFamily="2" charset="0"/>
              </a:rPr>
              <a:t>With Your Cohort, create a 1-2 minute presentation</a:t>
            </a:r>
            <a:endParaRPr lang="en-US" dirty="0"/>
          </a:p>
        </p:txBody>
      </p:sp>
      <p:sp>
        <p:nvSpPr>
          <p:cNvPr id="7" name="TextBox 6"/>
          <p:cNvSpPr txBox="1"/>
          <p:nvPr/>
        </p:nvSpPr>
        <p:spPr>
          <a:xfrm>
            <a:off x="381000" y="6400800"/>
            <a:ext cx="1447800" cy="369332"/>
          </a:xfrm>
          <a:prstGeom prst="rect">
            <a:avLst/>
          </a:prstGeom>
          <a:noFill/>
        </p:spPr>
        <p:txBody>
          <a:bodyPr wrap="square" rtlCol="0">
            <a:spAutoFit/>
          </a:bodyPr>
          <a:lstStyle/>
          <a:p>
            <a:pPr algn="ctr"/>
            <a:r>
              <a:rPr lang="en-US" dirty="0" smtClean="0">
                <a:solidFill>
                  <a:srgbClr val="00B050"/>
                </a:solidFill>
              </a:rPr>
              <a:t>Activity 6</a:t>
            </a:r>
            <a:endParaRPr lang="en-US" dirty="0">
              <a:solidFill>
                <a:srgbClr val="00B050"/>
              </a:solidFill>
            </a:endParaRPr>
          </a:p>
        </p:txBody>
      </p:sp>
      <p:pic>
        <p:nvPicPr>
          <p:cNvPr id="9" name="Picture 8" descr="D:\WINDOWS\TEMP\Temporary Internet Files\Content.IE5\W5KE4ROF\MC900442094[1].wmf"/>
          <p:cNvPicPr>
            <a:picLocks noChangeAspect="1" noChangeArrowheads="1"/>
          </p:cNvPicPr>
          <p:nvPr/>
        </p:nvPicPr>
        <p:blipFill>
          <a:blip r:embed="rId4" cstate="print"/>
          <a:srcRect/>
          <a:stretch>
            <a:fillRect/>
          </a:stretch>
        </p:blipFill>
        <p:spPr bwMode="auto">
          <a:xfrm>
            <a:off x="457200" y="5638800"/>
            <a:ext cx="1317625" cy="811368"/>
          </a:xfrm>
          <a:prstGeom prst="rect">
            <a:avLst/>
          </a:prstGeom>
          <a:noFill/>
        </p:spPr>
      </p:pic>
      <p:sp>
        <p:nvSpPr>
          <p:cNvPr id="10" name="Text Placeholder 9"/>
          <p:cNvSpPr>
            <a:spLocks noGrp="1"/>
          </p:cNvSpPr>
          <p:nvPr>
            <p:ph type="body" idx="1"/>
          </p:nvPr>
        </p:nvSpPr>
        <p:spPr>
          <a:xfrm>
            <a:off x="228600" y="2547938"/>
            <a:ext cx="8382001" cy="3090862"/>
          </a:xfrm>
        </p:spPr>
        <p:txBody>
          <a:bodyPr>
            <a:noAutofit/>
          </a:bodyPr>
          <a:lstStyle/>
          <a:p>
            <a:pPr marL="514350" indent="-514350"/>
            <a:r>
              <a:rPr lang="en-US" sz="3200" dirty="0" smtClean="0">
                <a:solidFill>
                  <a:schemeClr val="accent1">
                    <a:lumMod val="50000"/>
                  </a:schemeClr>
                </a:solidFill>
                <a:latin typeface="AR CENA" pitchFamily="2" charset="0"/>
              </a:rPr>
              <a:t>Be sure to include the following:</a:t>
            </a:r>
          </a:p>
          <a:p>
            <a:pPr marL="514350" indent="-514350">
              <a:buFont typeface="+mj-lt"/>
              <a:buAutoNum type="arabicPeriod"/>
            </a:pPr>
            <a:r>
              <a:rPr lang="en-US" sz="2000" dirty="0" smtClean="0">
                <a:solidFill>
                  <a:schemeClr val="accent2">
                    <a:lumMod val="50000"/>
                  </a:schemeClr>
                </a:solidFill>
              </a:rPr>
              <a:t>Define </a:t>
            </a:r>
            <a:r>
              <a:rPr lang="en-US" sz="2000" b="1" i="1" dirty="0" smtClean="0">
                <a:solidFill>
                  <a:schemeClr val="accent2">
                    <a:lumMod val="50000"/>
                  </a:schemeClr>
                </a:solidFill>
              </a:rPr>
              <a:t>Project Based Learning</a:t>
            </a:r>
          </a:p>
          <a:p>
            <a:pPr marL="457200" indent="-457200">
              <a:buFont typeface="+mj-lt"/>
              <a:buAutoNum type="arabicPeriod"/>
            </a:pPr>
            <a:r>
              <a:rPr lang="en-US" sz="2000" dirty="0" smtClean="0">
                <a:solidFill>
                  <a:schemeClr val="accent2">
                    <a:lumMod val="50000"/>
                  </a:schemeClr>
                </a:solidFill>
              </a:rPr>
              <a:t>Development of  instructional Interdisciplinary Cohorts</a:t>
            </a:r>
          </a:p>
          <a:p>
            <a:pPr marL="777240" lvl="1" indent="-457200">
              <a:buFont typeface="+mj-lt"/>
              <a:buAutoNum type="alphaLcParenR"/>
            </a:pPr>
            <a:r>
              <a:rPr lang="en-US" sz="2000" dirty="0" smtClean="0">
                <a:solidFill>
                  <a:schemeClr val="accent2">
                    <a:lumMod val="50000"/>
                  </a:schemeClr>
                </a:solidFill>
              </a:rPr>
              <a:t>Teachers</a:t>
            </a:r>
          </a:p>
          <a:p>
            <a:pPr marL="777240" lvl="1" indent="-457200">
              <a:buFont typeface="+mj-lt"/>
              <a:buAutoNum type="alphaLcParenR"/>
            </a:pPr>
            <a:r>
              <a:rPr lang="en-US" sz="2000" dirty="0" smtClean="0">
                <a:solidFill>
                  <a:schemeClr val="accent2">
                    <a:lumMod val="50000"/>
                  </a:schemeClr>
                </a:solidFill>
              </a:rPr>
              <a:t>Students</a:t>
            </a:r>
          </a:p>
          <a:p>
            <a:pPr marL="457200" indent="-457200">
              <a:buFont typeface="+mj-lt"/>
              <a:buAutoNum type="arabicPeriod"/>
            </a:pPr>
            <a:r>
              <a:rPr lang="en-US" sz="2000" dirty="0" smtClean="0">
                <a:solidFill>
                  <a:schemeClr val="accent2">
                    <a:lumMod val="50000"/>
                  </a:schemeClr>
                </a:solidFill>
              </a:rPr>
              <a:t>Develop research problems and design activities that reinforce key skills</a:t>
            </a:r>
          </a:p>
          <a:p>
            <a:pPr marL="457200" indent="-457200">
              <a:buFont typeface="+mj-lt"/>
              <a:buAutoNum type="arabicPeriod"/>
            </a:pPr>
            <a:r>
              <a:rPr lang="en-US" sz="2000" dirty="0" smtClean="0">
                <a:solidFill>
                  <a:schemeClr val="accent2">
                    <a:lumMod val="50000"/>
                  </a:schemeClr>
                </a:solidFill>
              </a:rPr>
              <a:t>Design culminating activities to exhibit the mastery of key skills</a:t>
            </a:r>
          </a:p>
          <a:p>
            <a:endParaRPr lang="en-US" sz="3200" b="1" cap="all" dirty="0" smtClean="0">
              <a:ln w="9000" cmpd="sng">
                <a:solidFill>
                  <a:schemeClr val="accent4">
                    <a:shade val="50000"/>
                    <a:satMod val="120000"/>
                  </a:schemeClr>
                </a:solidFill>
                <a:prstDash val="solid"/>
              </a:ln>
              <a:solidFill>
                <a:schemeClr val="accent1">
                  <a:lumMod val="50000"/>
                </a:schemeClr>
              </a:solidFill>
              <a:effectLst>
                <a:reflection blurRad="12700" stA="28000" endPos="45000" dist="1000" dir="5400000" sy="-100000" algn="bl" rotWithShape="0"/>
              </a:effectLst>
              <a:latin typeface="AR CENA" pitchFamily="2" charset="0"/>
            </a:endParaRPr>
          </a:p>
          <a:p>
            <a:endParaRPr lang="en-US" sz="32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new 2"/>
          <p:cNvPicPr>
            <a:picLocks noChangeAspect="1" noChangeArrowheads="1"/>
          </p:cNvPicPr>
          <p:nvPr/>
        </p:nvPicPr>
        <p:blipFill>
          <a:blip r:embed="rId3" cstate="print"/>
          <a:srcRect l="5882"/>
          <a:stretch>
            <a:fillRect/>
          </a:stretch>
        </p:blipFill>
        <p:spPr bwMode="auto">
          <a:xfrm>
            <a:off x="7239000" y="4724400"/>
            <a:ext cx="1600200" cy="1900238"/>
          </a:xfrm>
          <a:prstGeom prst="rect">
            <a:avLst/>
          </a:prstGeom>
          <a:noFill/>
          <a:ln w="9525">
            <a:noFill/>
            <a:miter lim="800000"/>
            <a:headEnd/>
            <a:tailEnd/>
          </a:ln>
        </p:spPr>
      </p:pic>
      <p:sp>
        <p:nvSpPr>
          <p:cNvPr id="3" name="TextBox 2"/>
          <p:cNvSpPr txBox="1"/>
          <p:nvPr/>
        </p:nvSpPr>
        <p:spPr>
          <a:xfrm>
            <a:off x="304800" y="1447800"/>
            <a:ext cx="7848600" cy="4524315"/>
          </a:xfrm>
          <a:prstGeom prst="rect">
            <a:avLst/>
          </a:prstGeom>
          <a:noFill/>
        </p:spPr>
        <p:txBody>
          <a:bodyPr wrap="square" rtlCol="0">
            <a:spAutoFit/>
          </a:bodyPr>
          <a:lstStyle/>
          <a:p>
            <a:r>
              <a:rPr lang="en-US" b="1" dirty="0" smtClean="0">
                <a:solidFill>
                  <a:schemeClr val="accent1">
                    <a:lumMod val="50000"/>
                  </a:schemeClr>
                </a:solidFill>
              </a:rPr>
              <a:t>A statement on integrative learning from the Association of American Colleges and Universities and the Carnegie Foundation for the Advancement of Teaching</a:t>
            </a:r>
            <a:r>
              <a:rPr lang="en-US" dirty="0" smtClean="0">
                <a:solidFill>
                  <a:schemeClr val="accent1">
                    <a:lumMod val="50000"/>
                  </a:schemeClr>
                </a:solidFill>
              </a:rPr>
              <a:t>. PDF/Adobe Acrobat.</a:t>
            </a:r>
            <a:br>
              <a:rPr lang="en-US" dirty="0" smtClean="0">
                <a:solidFill>
                  <a:schemeClr val="accent1">
                    <a:lumMod val="50000"/>
                  </a:schemeClr>
                </a:solidFill>
              </a:rPr>
            </a:br>
            <a:r>
              <a:rPr lang="en-US" dirty="0" smtClean="0">
                <a:solidFill>
                  <a:schemeClr val="accent1">
                    <a:lumMod val="50000"/>
                  </a:schemeClr>
                </a:solidFill>
                <a:hlinkClick r:id="rId4"/>
              </a:rPr>
              <a:t>http://www.aacu.org/integrative_learning/pdfs/ILP_Statement.pdf</a:t>
            </a:r>
            <a:endParaRPr lang="en-US" dirty="0" smtClean="0">
              <a:solidFill>
                <a:schemeClr val="accent1">
                  <a:lumMod val="50000"/>
                </a:schemeClr>
              </a:solidFill>
            </a:endParaRPr>
          </a:p>
          <a:p>
            <a:r>
              <a:rPr lang="en-US" b="1" dirty="0" smtClean="0">
                <a:solidFill>
                  <a:schemeClr val="accent1">
                    <a:lumMod val="50000"/>
                  </a:schemeClr>
                </a:solidFill>
              </a:rPr>
              <a:t>Association for Integrative Studies</a:t>
            </a:r>
            <a:r>
              <a:rPr lang="en-US" dirty="0" smtClean="0">
                <a:solidFill>
                  <a:schemeClr val="accent1">
                    <a:lumMod val="50000"/>
                  </a:schemeClr>
                </a:solidFill>
              </a:rPr>
              <a:t> (AIS).</a:t>
            </a:r>
            <a:br>
              <a:rPr lang="en-US" dirty="0" smtClean="0">
                <a:solidFill>
                  <a:schemeClr val="accent1">
                    <a:lumMod val="50000"/>
                  </a:schemeClr>
                </a:solidFill>
              </a:rPr>
            </a:br>
            <a:r>
              <a:rPr lang="en-US" dirty="0" smtClean="0">
                <a:solidFill>
                  <a:schemeClr val="accent1">
                    <a:lumMod val="50000"/>
                  </a:schemeClr>
                </a:solidFill>
              </a:rPr>
              <a:t>This website provides integrative learning information, resources, and an online journal, Issues in Integrative Studies.</a:t>
            </a:r>
            <a:br>
              <a:rPr lang="en-US" dirty="0" smtClean="0">
                <a:solidFill>
                  <a:schemeClr val="accent1">
                    <a:lumMod val="50000"/>
                  </a:schemeClr>
                </a:solidFill>
              </a:rPr>
            </a:br>
            <a:r>
              <a:rPr lang="en-US" dirty="0" smtClean="0">
                <a:solidFill>
                  <a:schemeClr val="accent1">
                    <a:lumMod val="50000"/>
                  </a:schemeClr>
                </a:solidFill>
                <a:hlinkClick r:id="rId5"/>
              </a:rPr>
              <a:t>http://www.units.muohio.edu/aisorg/</a:t>
            </a:r>
            <a:r>
              <a:rPr lang="en-US" dirty="0" smtClean="0">
                <a:solidFill>
                  <a:schemeClr val="accent1">
                    <a:lumMod val="50000"/>
                  </a:schemeClr>
                </a:solidFill>
              </a:rPr>
              <a:t/>
            </a:r>
            <a:br>
              <a:rPr lang="en-US" dirty="0" smtClean="0">
                <a:solidFill>
                  <a:schemeClr val="accent1">
                    <a:lumMod val="50000"/>
                  </a:schemeClr>
                </a:solidFill>
              </a:rPr>
            </a:br>
            <a:r>
              <a:rPr lang="en-US" dirty="0" smtClean="0">
                <a:solidFill>
                  <a:schemeClr val="accent1">
                    <a:lumMod val="50000"/>
                  </a:schemeClr>
                </a:solidFill>
              </a:rPr>
              <a:t>"</a:t>
            </a:r>
            <a:r>
              <a:rPr lang="en-US" b="1" dirty="0" smtClean="0">
                <a:solidFill>
                  <a:schemeClr val="accent1">
                    <a:lumMod val="50000"/>
                  </a:schemeClr>
                </a:solidFill>
              </a:rPr>
              <a:t>Integrative Learning and Assessment</a:t>
            </a:r>
            <a:r>
              <a:rPr lang="en-US" dirty="0" smtClean="0">
                <a:solidFill>
                  <a:schemeClr val="accent1">
                    <a:lumMod val="50000"/>
                  </a:schemeClr>
                </a:solidFill>
              </a:rPr>
              <a:t>," Ross Miller.</a:t>
            </a:r>
            <a:br>
              <a:rPr lang="en-US" dirty="0" smtClean="0">
                <a:solidFill>
                  <a:schemeClr val="accent1">
                    <a:lumMod val="50000"/>
                  </a:schemeClr>
                </a:solidFill>
              </a:rPr>
            </a:br>
            <a:r>
              <a:rPr lang="en-US" dirty="0" smtClean="0">
                <a:solidFill>
                  <a:schemeClr val="accent1">
                    <a:lumMod val="50000"/>
                  </a:schemeClr>
                </a:solidFill>
                <a:hlinkClick r:id="rId6"/>
              </a:rPr>
              <a:t>http://www.aacu.org/peerreview/pr-sufa05/pr_sufa05practice1.cfm</a:t>
            </a:r>
            <a:endParaRPr lang="en-US" dirty="0" smtClean="0">
              <a:solidFill>
                <a:schemeClr val="accent1">
                  <a:lumMod val="50000"/>
                </a:schemeClr>
              </a:solidFill>
            </a:endParaRPr>
          </a:p>
          <a:p>
            <a:r>
              <a:rPr lang="en-US" dirty="0" smtClean="0">
                <a:solidFill>
                  <a:schemeClr val="accent1">
                    <a:lumMod val="50000"/>
                  </a:schemeClr>
                </a:solidFill>
              </a:rPr>
              <a:t>"</a:t>
            </a:r>
            <a:r>
              <a:rPr lang="en-US" b="1" dirty="0" smtClean="0">
                <a:solidFill>
                  <a:schemeClr val="accent1">
                    <a:lumMod val="50000"/>
                  </a:schemeClr>
                </a:solidFill>
              </a:rPr>
              <a:t>Integrative Learning Nationwide: Emerging Themes and Practices</a:t>
            </a:r>
            <a:r>
              <a:rPr lang="en-US" dirty="0" smtClean="0">
                <a:solidFill>
                  <a:schemeClr val="accent1">
                    <a:lumMod val="50000"/>
                  </a:schemeClr>
                </a:solidFill>
              </a:rPr>
              <a:t>," Deborah DeZure, Marcia Babb, and Stephanie Waldmann.</a:t>
            </a:r>
            <a:br>
              <a:rPr lang="en-US" dirty="0" smtClean="0">
                <a:solidFill>
                  <a:schemeClr val="accent1">
                    <a:lumMod val="50000"/>
                  </a:schemeClr>
                </a:solidFill>
              </a:rPr>
            </a:br>
            <a:r>
              <a:rPr lang="en-US" dirty="0" smtClean="0">
                <a:solidFill>
                  <a:schemeClr val="accent1">
                    <a:lumMod val="50000"/>
                  </a:schemeClr>
                </a:solidFill>
                <a:hlinkClick r:id="rId7"/>
              </a:rPr>
              <a:t>http://www.aacu.org/peerreview/pr-sufa05/pr_sufa05research.cfm</a:t>
            </a:r>
            <a:endParaRPr lang="en-US" dirty="0" smtClean="0">
              <a:solidFill>
                <a:schemeClr val="accent1">
                  <a:lumMod val="50000"/>
                </a:schemeClr>
              </a:solidFill>
            </a:endParaRPr>
          </a:p>
          <a:p>
            <a:r>
              <a:rPr lang="en-US" dirty="0" smtClean="0">
                <a:solidFill>
                  <a:schemeClr val="accent1">
                    <a:lumMod val="50000"/>
                  </a:schemeClr>
                </a:solidFill>
              </a:rPr>
              <a:t>"</a:t>
            </a:r>
            <a:r>
              <a:rPr lang="en-US" b="1" dirty="0" smtClean="0">
                <a:solidFill>
                  <a:schemeClr val="accent1">
                    <a:lumMod val="50000"/>
                  </a:schemeClr>
                </a:solidFill>
              </a:rPr>
              <a:t>Integrative Learning? Why Now?</a:t>
            </a:r>
            <a:r>
              <a:rPr lang="en-US" dirty="0" smtClean="0">
                <a:solidFill>
                  <a:schemeClr val="accent1">
                    <a:lumMod val="50000"/>
                  </a:schemeClr>
                </a:solidFill>
              </a:rPr>
              <a:t>" Debra Humphreys.</a:t>
            </a:r>
            <a:br>
              <a:rPr lang="en-US" dirty="0" smtClean="0">
                <a:solidFill>
                  <a:schemeClr val="accent1">
                    <a:lumMod val="50000"/>
                  </a:schemeClr>
                </a:solidFill>
              </a:rPr>
            </a:br>
            <a:r>
              <a:rPr lang="en-US" dirty="0" smtClean="0">
                <a:solidFill>
                  <a:schemeClr val="accent1">
                    <a:lumMod val="50000"/>
                  </a:schemeClr>
                </a:solidFill>
                <a:hlinkClick r:id="rId8"/>
              </a:rPr>
              <a:t>http://www.aacu.org/peerreview/pr-sufa05/pr_sufa05realitycheck.cfm</a:t>
            </a:r>
            <a:endParaRPr lang="en-US" dirty="0" smtClean="0">
              <a:solidFill>
                <a:schemeClr val="accent1">
                  <a:lumMod val="50000"/>
                </a:schemeClr>
              </a:solidFill>
            </a:endParaRPr>
          </a:p>
          <a:p>
            <a:endParaRPr lang="en-US" dirty="0"/>
          </a:p>
        </p:txBody>
      </p:sp>
      <p:sp>
        <p:nvSpPr>
          <p:cNvPr id="6" name="Title 5"/>
          <p:cNvSpPr>
            <a:spLocks noGrp="1"/>
          </p:cNvSpPr>
          <p:nvPr>
            <p:ph type="title"/>
          </p:nvPr>
        </p:nvSpPr>
        <p:spPr>
          <a:xfrm>
            <a:off x="457200" y="274638"/>
            <a:ext cx="8229600" cy="1143000"/>
          </a:xfrm>
        </p:spPr>
        <p:txBody>
          <a:bodyPr/>
          <a:lstStyle/>
          <a:p>
            <a:r>
              <a:rPr lang="en-US" dirty="0" smtClean="0"/>
              <a:t>Resources</a:t>
            </a:r>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new 2"/>
          <p:cNvPicPr>
            <a:picLocks noChangeAspect="1" noChangeArrowheads="1"/>
          </p:cNvPicPr>
          <p:nvPr/>
        </p:nvPicPr>
        <p:blipFill>
          <a:blip r:embed="rId3" cstate="print"/>
          <a:srcRect l="5882"/>
          <a:stretch>
            <a:fillRect/>
          </a:stretch>
        </p:blipFill>
        <p:spPr bwMode="auto">
          <a:xfrm>
            <a:off x="7239000" y="4724400"/>
            <a:ext cx="1600200" cy="1900238"/>
          </a:xfrm>
          <a:prstGeom prst="rect">
            <a:avLst/>
          </a:prstGeom>
          <a:noFill/>
          <a:ln w="9525">
            <a:noFill/>
            <a:miter lim="800000"/>
            <a:headEnd/>
            <a:tailEnd/>
          </a:ln>
        </p:spPr>
      </p:pic>
      <p:sp>
        <p:nvSpPr>
          <p:cNvPr id="3" name="TextBox 2"/>
          <p:cNvSpPr txBox="1"/>
          <p:nvPr/>
        </p:nvSpPr>
        <p:spPr>
          <a:xfrm>
            <a:off x="304800" y="1447800"/>
            <a:ext cx="8610600" cy="1631216"/>
          </a:xfrm>
          <a:prstGeom prst="rect">
            <a:avLst/>
          </a:prstGeom>
          <a:noFill/>
        </p:spPr>
        <p:txBody>
          <a:bodyPr wrap="square" rtlCol="0">
            <a:spAutoFit/>
          </a:bodyPr>
          <a:lstStyle/>
          <a:p>
            <a:pPr algn="ctr"/>
            <a:r>
              <a:rPr lang="en-US"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Kimberly Rutherford</a:t>
            </a:r>
          </a:p>
          <a:p>
            <a:pPr algn="ctr"/>
            <a:r>
              <a:rPr lang="en-US" sz="2800" b="1" cap="all" dirty="0" smtClean="0">
                <a:ln w="9000" cmpd="sng">
                  <a:solidFill>
                    <a:schemeClr val="accent4">
                      <a:shade val="50000"/>
                      <a:satMod val="120000"/>
                    </a:schemeClr>
                  </a:solidFill>
                  <a:prstDash val="solid"/>
                </a:ln>
                <a:solidFill>
                  <a:schemeClr val="accent1">
                    <a:lumMod val="75000"/>
                  </a:schemeClr>
                </a:solidFill>
                <a:effectLst>
                  <a:reflection blurRad="12700" stA="28000" endPos="45000" dist="1000" dir="5400000" sy="-100000" algn="bl" rotWithShape="0"/>
                </a:effectLst>
              </a:rPr>
              <a:t>CREATIVE MINDS EDUCATION RESOURCES LLC</a:t>
            </a:r>
            <a:r>
              <a:rPr lang="en-US"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
            </a:r>
            <a:br>
              <a:rPr lang="en-US" sz="4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r>
              <a:rPr lang="en-US" sz="2800" b="1" cap="all" dirty="0" smtClean="0">
                <a:ln w="9000" cmpd="sng">
                  <a:solidFill>
                    <a:schemeClr val="accent4">
                      <a:shade val="50000"/>
                      <a:satMod val="120000"/>
                    </a:schemeClr>
                  </a:solidFill>
                  <a:prstDash val="solid"/>
                </a:ln>
                <a:solidFill>
                  <a:schemeClr val="accent4">
                    <a:lumMod val="50000"/>
                  </a:schemeClr>
                </a:solidFill>
                <a:effectLst>
                  <a:reflection blurRad="12700" stA="28000" endPos="45000" dist="1000" dir="5400000" sy="-100000" algn="bl" rotWithShape="0"/>
                </a:effectLst>
              </a:rPr>
              <a:t>creativemindseducation@gmail.com</a:t>
            </a:r>
            <a:endParaRPr lang="en-US" sz="2800" b="1" cap="all" dirty="0">
              <a:ln w="9000" cmpd="sng">
                <a:solidFill>
                  <a:schemeClr val="accent4">
                    <a:shade val="50000"/>
                    <a:satMod val="120000"/>
                  </a:schemeClr>
                </a:solidFill>
                <a:prstDash val="solid"/>
              </a:ln>
              <a:solidFill>
                <a:schemeClr val="accent4">
                  <a:lumMod val="50000"/>
                </a:schemeClr>
              </a:soli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new 2"/>
          <p:cNvPicPr>
            <a:picLocks noChangeAspect="1" noChangeArrowheads="1"/>
          </p:cNvPicPr>
          <p:nvPr/>
        </p:nvPicPr>
        <p:blipFill>
          <a:blip r:embed="rId3" cstate="print"/>
          <a:srcRect l="5882"/>
          <a:stretch>
            <a:fillRect/>
          </a:stretch>
        </p:blipFill>
        <p:spPr bwMode="auto">
          <a:xfrm>
            <a:off x="7239000" y="4724400"/>
            <a:ext cx="1600200" cy="1900238"/>
          </a:xfrm>
          <a:prstGeom prst="rect">
            <a:avLst/>
          </a:prstGeom>
          <a:noFill/>
          <a:ln w="9525">
            <a:noFill/>
            <a:miter lim="800000"/>
            <a:headEnd/>
            <a:tailEnd/>
          </a:ln>
        </p:spPr>
      </p:pic>
      <p:sp>
        <p:nvSpPr>
          <p:cNvPr id="4" name="Text Placeholder 3"/>
          <p:cNvSpPr>
            <a:spLocks noGrp="1"/>
          </p:cNvSpPr>
          <p:nvPr>
            <p:ph sz="quarter" idx="4294967295"/>
          </p:nvPr>
        </p:nvSpPr>
        <p:spPr>
          <a:xfrm>
            <a:off x="228600" y="1447800"/>
            <a:ext cx="8458200" cy="3200400"/>
          </a:xfrm>
        </p:spPr>
        <p:txBody>
          <a:bodyPr>
            <a:noAutofit/>
          </a:bodyPr>
          <a:lstStyle/>
          <a:p>
            <a:pPr algn="ctr">
              <a:buNone/>
            </a:pPr>
            <a:r>
              <a:rPr lang="en-US" sz="4400" dirty="0" smtClean="0">
                <a:solidFill>
                  <a:schemeClr val="accent4">
                    <a:lumMod val="75000"/>
                  </a:schemeClr>
                </a:solidFill>
              </a:rPr>
              <a:t>“Tell me and I will forget, </a:t>
            </a:r>
          </a:p>
          <a:p>
            <a:pPr algn="ctr">
              <a:buNone/>
            </a:pPr>
            <a:r>
              <a:rPr lang="en-US" sz="4400" dirty="0" smtClean="0">
                <a:solidFill>
                  <a:schemeClr val="accent4">
                    <a:lumMod val="75000"/>
                  </a:schemeClr>
                </a:solidFill>
              </a:rPr>
              <a:t>show me and I may not remember, involve me and I will understand”</a:t>
            </a:r>
          </a:p>
        </p:txBody>
      </p:sp>
      <p:sp>
        <p:nvSpPr>
          <p:cNvPr id="5" name="TextBox 4"/>
          <p:cNvSpPr txBox="1"/>
          <p:nvPr/>
        </p:nvSpPr>
        <p:spPr>
          <a:xfrm>
            <a:off x="3962400" y="5791200"/>
            <a:ext cx="2819400" cy="369332"/>
          </a:xfrm>
          <a:prstGeom prst="rect">
            <a:avLst/>
          </a:prstGeom>
          <a:noFill/>
        </p:spPr>
        <p:txBody>
          <a:bodyPr wrap="square" rtlCol="0">
            <a:spAutoFit/>
          </a:bodyPr>
          <a:lstStyle/>
          <a:p>
            <a:r>
              <a:rPr lang="en-US" dirty="0" smtClean="0">
                <a:solidFill>
                  <a:schemeClr val="accent2">
                    <a:lumMod val="50000"/>
                  </a:schemeClr>
                </a:solidFill>
              </a:rPr>
              <a:t>~ Native American Proverb ~</a:t>
            </a:r>
            <a:endParaRPr lang="en-US" dirty="0">
              <a:solidFill>
                <a:schemeClr val="accent2">
                  <a:lumMod val="50000"/>
                </a:schemeClr>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new 2"/>
          <p:cNvPicPr>
            <a:picLocks noChangeAspect="1" noChangeArrowheads="1"/>
          </p:cNvPicPr>
          <p:nvPr/>
        </p:nvPicPr>
        <p:blipFill>
          <a:blip r:embed="rId3" cstate="print"/>
          <a:srcRect l="5882"/>
          <a:stretch>
            <a:fillRect/>
          </a:stretch>
        </p:blipFill>
        <p:spPr bwMode="auto">
          <a:xfrm>
            <a:off x="7239000" y="4724400"/>
            <a:ext cx="1600200" cy="1900238"/>
          </a:xfrm>
          <a:prstGeom prst="rect">
            <a:avLst/>
          </a:prstGeom>
          <a:noFill/>
          <a:ln w="9525">
            <a:noFill/>
            <a:miter lim="800000"/>
            <a:headEnd/>
            <a:tailEnd/>
          </a:ln>
        </p:spPr>
      </p:pic>
      <p:sp>
        <p:nvSpPr>
          <p:cNvPr id="6" name="Title 5"/>
          <p:cNvSpPr>
            <a:spLocks noGrp="1"/>
          </p:cNvSpPr>
          <p:nvPr>
            <p:ph type="title"/>
          </p:nvPr>
        </p:nvSpPr>
        <p:spPr/>
        <p:txBody>
          <a:bodyPr/>
          <a:lstStyle/>
          <a:p>
            <a:r>
              <a:rPr lang="en-US" b="1" dirty="0" smtClean="0"/>
              <a:t>OBJECTIVES</a:t>
            </a:r>
            <a:endParaRPr lang="en-US" b="1" dirty="0"/>
          </a:p>
        </p:txBody>
      </p:sp>
      <p:sp>
        <p:nvSpPr>
          <p:cNvPr id="7" name="Text Placeholder 6"/>
          <p:cNvSpPr>
            <a:spLocks noGrp="1"/>
          </p:cNvSpPr>
          <p:nvPr>
            <p:ph type="body" idx="1"/>
          </p:nvPr>
        </p:nvSpPr>
        <p:spPr>
          <a:xfrm>
            <a:off x="304800" y="2743200"/>
            <a:ext cx="7086600" cy="3319462"/>
          </a:xfrm>
        </p:spPr>
        <p:txBody>
          <a:bodyPr>
            <a:normAutofit fontScale="85000" lnSpcReduction="20000"/>
          </a:bodyPr>
          <a:lstStyle/>
          <a:p>
            <a:pPr>
              <a:buFont typeface="Arial" pitchFamily="34" charset="0"/>
              <a:buChar char="•"/>
            </a:pPr>
            <a:r>
              <a:rPr lang="en-US" sz="3200" dirty="0" smtClean="0">
                <a:solidFill>
                  <a:schemeClr val="accent2">
                    <a:lumMod val="50000"/>
                  </a:schemeClr>
                </a:solidFill>
              </a:rPr>
              <a:t>Define </a:t>
            </a:r>
            <a:r>
              <a:rPr lang="en-US" sz="3200" b="1" i="1" dirty="0" smtClean="0">
                <a:solidFill>
                  <a:schemeClr val="accent2">
                    <a:lumMod val="50000"/>
                  </a:schemeClr>
                </a:solidFill>
              </a:rPr>
              <a:t>Project Based Learning</a:t>
            </a:r>
          </a:p>
          <a:p>
            <a:pPr>
              <a:buFont typeface="Arial" pitchFamily="34" charset="0"/>
              <a:buChar char="•"/>
            </a:pPr>
            <a:r>
              <a:rPr lang="en-US" sz="3200" dirty="0" smtClean="0">
                <a:solidFill>
                  <a:schemeClr val="accent2">
                    <a:lumMod val="50000"/>
                  </a:schemeClr>
                </a:solidFill>
              </a:rPr>
              <a:t>Development of  instructional Interdisciplinary Cohorts</a:t>
            </a:r>
          </a:p>
          <a:p>
            <a:pPr lvl="1">
              <a:buFont typeface="Arial" pitchFamily="34" charset="0"/>
              <a:buChar char="•"/>
            </a:pPr>
            <a:r>
              <a:rPr lang="en-US" sz="2600" dirty="0" smtClean="0">
                <a:solidFill>
                  <a:schemeClr val="accent2">
                    <a:lumMod val="50000"/>
                  </a:schemeClr>
                </a:solidFill>
              </a:rPr>
              <a:t>Teachers</a:t>
            </a:r>
          </a:p>
          <a:p>
            <a:pPr lvl="1">
              <a:buFont typeface="Arial" pitchFamily="34" charset="0"/>
              <a:buChar char="•"/>
            </a:pPr>
            <a:r>
              <a:rPr lang="en-US" sz="2600" dirty="0" smtClean="0">
                <a:solidFill>
                  <a:schemeClr val="accent2">
                    <a:lumMod val="50000"/>
                  </a:schemeClr>
                </a:solidFill>
              </a:rPr>
              <a:t>Students</a:t>
            </a:r>
          </a:p>
          <a:p>
            <a:pPr>
              <a:buFont typeface="Arial" pitchFamily="34" charset="0"/>
              <a:buChar char="•"/>
            </a:pPr>
            <a:r>
              <a:rPr lang="en-US" sz="3200" dirty="0" smtClean="0">
                <a:solidFill>
                  <a:schemeClr val="accent2">
                    <a:lumMod val="50000"/>
                  </a:schemeClr>
                </a:solidFill>
              </a:rPr>
              <a:t>Develop research problems and design activities that reinforce key skills</a:t>
            </a:r>
          </a:p>
          <a:p>
            <a:pPr>
              <a:buFont typeface="Arial" pitchFamily="34" charset="0"/>
              <a:buChar char="•"/>
            </a:pPr>
            <a:r>
              <a:rPr lang="en-US" sz="3200" dirty="0" smtClean="0">
                <a:solidFill>
                  <a:schemeClr val="accent2">
                    <a:lumMod val="50000"/>
                  </a:schemeClr>
                </a:solidFill>
              </a:rPr>
              <a:t>Design culminating activities to exhibit the mastery of key skills</a:t>
            </a:r>
          </a:p>
          <a:p>
            <a:pPr>
              <a:buFont typeface="Arial" pitchFamily="34" charset="0"/>
              <a:buChar char="•"/>
            </a:pPr>
            <a:endParaRPr lang="en-US" sz="3200" dirty="0" smtClean="0">
              <a:solidFill>
                <a:schemeClr val="accent2">
                  <a:lumMod val="50000"/>
                </a:schemeClr>
              </a:solidFill>
            </a:endParaRPr>
          </a:p>
          <a:p>
            <a:endParaRPr lang="en-US" sz="3200" dirty="0">
              <a:solidFill>
                <a:schemeClr val="accent2">
                  <a:lumMod val="50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new 2"/>
          <p:cNvPicPr>
            <a:picLocks noChangeAspect="1" noChangeArrowheads="1"/>
          </p:cNvPicPr>
          <p:nvPr/>
        </p:nvPicPr>
        <p:blipFill>
          <a:blip r:embed="rId3" cstate="print"/>
          <a:srcRect l="5882"/>
          <a:stretch>
            <a:fillRect/>
          </a:stretch>
        </p:blipFill>
        <p:spPr bwMode="auto">
          <a:xfrm>
            <a:off x="7239000" y="4724400"/>
            <a:ext cx="1600200" cy="1900238"/>
          </a:xfrm>
          <a:prstGeom prst="rect">
            <a:avLst/>
          </a:prstGeom>
          <a:noFill/>
          <a:ln w="9525">
            <a:noFill/>
            <a:miter lim="800000"/>
            <a:headEnd/>
            <a:tailEnd/>
          </a:ln>
        </p:spPr>
      </p:pic>
      <p:sp>
        <p:nvSpPr>
          <p:cNvPr id="3" name="Rectangle 2"/>
          <p:cNvSpPr/>
          <p:nvPr/>
        </p:nvSpPr>
        <p:spPr>
          <a:xfrm>
            <a:off x="1066800" y="990600"/>
            <a:ext cx="7107843"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Project Based Learning</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4" name="TextBox 3"/>
          <p:cNvSpPr txBox="1"/>
          <p:nvPr/>
        </p:nvSpPr>
        <p:spPr>
          <a:xfrm>
            <a:off x="533400" y="6324600"/>
            <a:ext cx="1143000" cy="369332"/>
          </a:xfrm>
          <a:prstGeom prst="rect">
            <a:avLst/>
          </a:prstGeom>
          <a:noFill/>
        </p:spPr>
        <p:txBody>
          <a:bodyPr wrap="square" rtlCol="0">
            <a:spAutoFit/>
          </a:bodyPr>
          <a:lstStyle/>
          <a:p>
            <a:r>
              <a:rPr lang="en-US" dirty="0" smtClean="0">
                <a:solidFill>
                  <a:srgbClr val="00B050"/>
                </a:solidFill>
              </a:rPr>
              <a:t>Activity 1</a:t>
            </a:r>
            <a:endParaRPr lang="en-US" dirty="0">
              <a:solidFill>
                <a:srgbClr val="00B050"/>
              </a:solidFill>
            </a:endParaRPr>
          </a:p>
        </p:txBody>
      </p:sp>
      <p:pic>
        <p:nvPicPr>
          <p:cNvPr id="1027" name="Picture 3" descr="D:\WINDOWS\TEMP\Temporary Internet Files\Content.IE5\LMJG0QOY\MC900441972[1].wmf"/>
          <p:cNvPicPr>
            <a:picLocks noChangeAspect="1" noChangeArrowheads="1"/>
          </p:cNvPicPr>
          <p:nvPr/>
        </p:nvPicPr>
        <p:blipFill>
          <a:blip r:embed="rId4" cstate="print"/>
          <a:srcRect/>
          <a:stretch>
            <a:fillRect/>
          </a:stretch>
        </p:blipFill>
        <p:spPr bwMode="auto">
          <a:xfrm>
            <a:off x="228600" y="5715000"/>
            <a:ext cx="1600200" cy="533400"/>
          </a:xfrm>
          <a:prstGeom prst="rect">
            <a:avLst/>
          </a:prstGeom>
          <a:noFill/>
        </p:spPr>
      </p:pic>
      <p:sp>
        <p:nvSpPr>
          <p:cNvPr id="7" name="Rectangle 6"/>
          <p:cNvSpPr/>
          <p:nvPr/>
        </p:nvSpPr>
        <p:spPr>
          <a:xfrm>
            <a:off x="990600" y="2286000"/>
            <a:ext cx="7696200" cy="3416320"/>
          </a:xfrm>
          <a:prstGeom prst="rect">
            <a:avLst/>
          </a:prstGeom>
        </p:spPr>
        <p:txBody>
          <a:bodyPr wrap="square">
            <a:spAutoFit/>
          </a:bodyPr>
          <a:lstStyle/>
          <a:p>
            <a:pPr lvl="1">
              <a:buFont typeface="Arial" pitchFamily="34" charset="0"/>
              <a:buChar char="•"/>
            </a:pPr>
            <a:r>
              <a:rPr lang="en-US" sz="3600" dirty="0" smtClean="0">
                <a:solidFill>
                  <a:schemeClr val="accent6">
                    <a:lumMod val="50000"/>
                  </a:schemeClr>
                </a:solidFill>
              </a:rPr>
              <a:t>Using knowledge in a practical setting</a:t>
            </a:r>
          </a:p>
          <a:p>
            <a:pPr lvl="1">
              <a:buFont typeface="Arial" pitchFamily="34" charset="0"/>
              <a:buChar char="•"/>
            </a:pPr>
            <a:r>
              <a:rPr lang="en-US" sz="3600" dirty="0" smtClean="0">
                <a:solidFill>
                  <a:schemeClr val="accent6">
                    <a:lumMod val="50000"/>
                  </a:schemeClr>
                </a:solidFill>
              </a:rPr>
              <a:t>Connecting learning to action to solve real life problems</a:t>
            </a:r>
          </a:p>
          <a:p>
            <a:pPr lvl="1">
              <a:buFont typeface="Arial" pitchFamily="34" charset="0"/>
              <a:buChar char="•"/>
            </a:pPr>
            <a:r>
              <a:rPr lang="en-US" sz="3600" dirty="0" smtClean="0">
                <a:solidFill>
                  <a:schemeClr val="accent6">
                    <a:lumMod val="50000"/>
                  </a:schemeClr>
                </a:solidFill>
              </a:rPr>
              <a:t>Putting into practice things you have learned</a:t>
            </a:r>
          </a:p>
          <a:p>
            <a:pPr lvl="1">
              <a:buFont typeface="Arial" pitchFamily="34" charset="0"/>
              <a:buChar char="•"/>
            </a:pPr>
            <a:r>
              <a:rPr lang="en-US" sz="3600" dirty="0" smtClean="0">
                <a:solidFill>
                  <a:schemeClr val="accent6">
                    <a:lumMod val="50000"/>
                  </a:schemeClr>
                </a:solidFill>
              </a:rPr>
              <a:t>Learning by doing</a:t>
            </a:r>
          </a:p>
        </p:txBody>
      </p:sp>
      <p:sp>
        <p:nvSpPr>
          <p:cNvPr id="8" name="Rectangle 7"/>
          <p:cNvSpPr/>
          <p:nvPr/>
        </p:nvSpPr>
        <p:spPr>
          <a:xfrm>
            <a:off x="381000" y="1828800"/>
            <a:ext cx="2209800" cy="523220"/>
          </a:xfrm>
          <a:prstGeom prst="rect">
            <a:avLst/>
          </a:prstGeom>
          <a:noFill/>
        </p:spPr>
        <p:txBody>
          <a:bodyPr wrap="square" lIns="91440" tIns="45720" rIns="91440" bIns="45720">
            <a:spAutoFit/>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pPr algn="ctr"/>
            <a:r>
              <a:rPr lang="en-US" sz="2800" b="1" cap="all" spc="0"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What is  It?</a:t>
            </a:r>
            <a:endParaRPr lang="en-US" sz="2800" b="1" cap="all" spc="0"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9" name="Rectangle 8"/>
          <p:cNvSpPr/>
          <p:nvPr/>
        </p:nvSpPr>
        <p:spPr>
          <a:xfrm>
            <a:off x="6400800" y="3429000"/>
            <a:ext cx="2555508" cy="646331"/>
          </a:xfrm>
          <a:prstGeom prst="rect">
            <a:avLst/>
          </a:prstGeom>
          <a:noFill/>
        </p:spPr>
        <p:txBody>
          <a:bodyPr wrap="none" lIns="91440" tIns="45720" rIns="91440" bIns="45720">
            <a:spAutoFit/>
          </a:bodyPr>
          <a:lstStyle/>
          <a:p>
            <a:pPr algn="ctr"/>
            <a:r>
              <a:rPr lang="en-US" sz="3600" b="1" dirty="0" smtClean="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rPr>
              <a:t>EXAMPLES?</a:t>
            </a:r>
            <a:endParaRPr lang="en-US" sz="3600" b="1" dirty="0">
              <a:ln w="31550" cmpd="sng">
                <a:gradFill>
                  <a:gsLst>
                    <a:gs pos="70000">
                      <a:schemeClr val="accent6">
                        <a:shade val="50000"/>
                        <a:satMod val="190000"/>
                      </a:schemeClr>
                    </a:gs>
                    <a:gs pos="0">
                      <a:schemeClr val="accent6">
                        <a:tint val="77000"/>
                        <a:satMod val="180000"/>
                      </a:schemeClr>
                    </a:gs>
                  </a:gsLst>
                  <a:lin ang="5400000"/>
                </a:gradFill>
                <a:prstDash val="solid"/>
              </a:ln>
              <a:solidFill>
                <a:schemeClr val="accent6">
                  <a:tint val="15000"/>
                  <a:satMod val="200000"/>
                </a:schemeClr>
              </a:solidFill>
              <a:effectLst>
                <a:outerShdw blurRad="50800" dist="40000" dir="5400000" algn="tl" rotWithShape="0">
                  <a:srgbClr val="000000">
                    <a:shade val="5000"/>
                    <a:satMod val="120000"/>
                    <a:alpha val="33000"/>
                  </a:srgbClr>
                </a:outerShdw>
              </a:effectLst>
            </a:endParaRPr>
          </a:p>
        </p:txBody>
      </p:sp>
      <p:sp>
        <p:nvSpPr>
          <p:cNvPr id="11" name="Rectangle 10"/>
          <p:cNvSpPr/>
          <p:nvPr/>
        </p:nvSpPr>
        <p:spPr>
          <a:xfrm>
            <a:off x="762000" y="2590800"/>
            <a:ext cx="6324600" cy="2862322"/>
          </a:xfrm>
          <a:prstGeom prst="rect">
            <a:avLst/>
          </a:prstGeom>
        </p:spPr>
        <p:txBody>
          <a:bodyPr wrap="square">
            <a:spAutoFit/>
          </a:bodyPr>
          <a:lstStyle/>
          <a:p>
            <a:pPr lvl="1">
              <a:buFont typeface="Arial" pitchFamily="34" charset="0"/>
              <a:buChar char="•"/>
            </a:pPr>
            <a:r>
              <a:rPr lang="en-US" sz="3600" dirty="0" smtClean="0">
                <a:solidFill>
                  <a:schemeClr val="tx2">
                    <a:lumMod val="50000"/>
                  </a:schemeClr>
                </a:solidFill>
              </a:rPr>
              <a:t>Student Teaching assignments</a:t>
            </a:r>
          </a:p>
          <a:p>
            <a:pPr lvl="1">
              <a:buFont typeface="Arial" pitchFamily="34" charset="0"/>
              <a:buChar char="•"/>
            </a:pPr>
            <a:r>
              <a:rPr lang="en-US" sz="3600" dirty="0" smtClean="0">
                <a:solidFill>
                  <a:schemeClr val="tx2">
                    <a:lumMod val="50000"/>
                  </a:schemeClr>
                </a:solidFill>
              </a:rPr>
              <a:t>Nursing Clinical assignment</a:t>
            </a:r>
          </a:p>
          <a:p>
            <a:pPr lvl="1">
              <a:buFont typeface="Arial" pitchFamily="34" charset="0"/>
              <a:buChar char="•"/>
            </a:pPr>
            <a:r>
              <a:rPr lang="en-US" sz="3600" dirty="0" smtClean="0">
                <a:solidFill>
                  <a:schemeClr val="tx2">
                    <a:lumMod val="50000"/>
                  </a:schemeClr>
                </a:solidFill>
              </a:rPr>
              <a:t>Beauty Schools</a:t>
            </a:r>
          </a:p>
          <a:p>
            <a:pPr lvl="1">
              <a:buFont typeface="Arial" pitchFamily="34" charset="0"/>
              <a:buChar char="•"/>
            </a:pPr>
            <a:r>
              <a:rPr lang="en-US" sz="3600" dirty="0" smtClean="0">
                <a:solidFill>
                  <a:schemeClr val="tx2">
                    <a:lumMod val="50000"/>
                  </a:schemeClr>
                </a:solidFill>
              </a:rPr>
              <a:t>Physician Residencies</a:t>
            </a:r>
          </a:p>
          <a:p>
            <a:pPr lvl="1">
              <a:buFont typeface="Arial" pitchFamily="34" charset="0"/>
              <a:buChar char="•"/>
            </a:pPr>
            <a:r>
              <a:rPr lang="en-US" sz="3600" dirty="0" smtClean="0">
                <a:solidFill>
                  <a:schemeClr val="tx2">
                    <a:lumMod val="50000"/>
                  </a:schemeClr>
                </a:solidFill>
              </a:rPr>
              <a:t>Electrician apprenticeships</a:t>
            </a: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dissolve">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10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nodeType="clickEffect">
                                  <p:stCondLst>
                                    <p:cond delay="0"/>
                                  </p:stCondLst>
                                  <p:childTnLst>
                                    <p:set>
                                      <p:cBhvr>
                                        <p:cTn id="17" dur="1" fill="hold">
                                          <p:stCondLst>
                                            <p:cond delay="0"/>
                                          </p:stCondLst>
                                        </p:cTn>
                                        <p:tgtEl>
                                          <p:spTgt spid="7">
                                            <p:txEl>
                                              <p:pRg st="1" end="1"/>
                                            </p:txEl>
                                          </p:spTgt>
                                        </p:tgtEl>
                                        <p:attrNameLst>
                                          <p:attrName>style.visibility</p:attrName>
                                        </p:attrNameLst>
                                      </p:cBhvr>
                                      <p:to>
                                        <p:strVal val="visible"/>
                                      </p:to>
                                    </p:set>
                                    <p:anim calcmode="lin" valueType="num">
                                      <p:cBhvr additive="base">
                                        <p:cTn id="18"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nodeType="clickEffect">
                                  <p:stCondLst>
                                    <p:cond delay="0"/>
                                  </p:stCondLst>
                                  <p:childTnLst>
                                    <p:set>
                                      <p:cBhvr>
                                        <p:cTn id="23" dur="1" fill="hold">
                                          <p:stCondLst>
                                            <p:cond delay="0"/>
                                          </p:stCondLst>
                                        </p:cTn>
                                        <p:tgtEl>
                                          <p:spTgt spid="7">
                                            <p:txEl>
                                              <p:pRg st="2" end="2"/>
                                            </p:txEl>
                                          </p:spTgt>
                                        </p:tgtEl>
                                        <p:attrNameLst>
                                          <p:attrName>style.visibility</p:attrName>
                                        </p:attrNameLst>
                                      </p:cBhvr>
                                      <p:to>
                                        <p:strVal val="visible"/>
                                      </p:to>
                                    </p:set>
                                    <p:anim calcmode="lin" valueType="num">
                                      <p:cBhvr additive="base">
                                        <p:cTn id="24"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nodeType="click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2" presetClass="exit" presetSubtype="4" fill="hold" nodeType="clickEffect">
                                  <p:stCondLst>
                                    <p:cond delay="0"/>
                                  </p:stCondLst>
                                  <p:childTnLst>
                                    <p:anim calcmode="lin" valueType="num">
                                      <p:cBhvr additive="base">
                                        <p:cTn id="35" dur="500"/>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36" dur="500"/>
                                        <p:tgtEl>
                                          <p:spTgt spid="8">
                                            <p:txEl>
                                              <p:pRg st="0" end="0"/>
                                            </p:txEl>
                                          </p:spTgt>
                                        </p:tgtEl>
                                        <p:attrNameLst>
                                          <p:attrName>ppt_y</p:attrName>
                                        </p:attrNameLst>
                                      </p:cBhvr>
                                      <p:tavLst>
                                        <p:tav tm="0">
                                          <p:val>
                                            <p:strVal val="ppt_y"/>
                                          </p:val>
                                        </p:tav>
                                        <p:tav tm="100000">
                                          <p:val>
                                            <p:strVal val="1+ppt_h/2"/>
                                          </p:val>
                                        </p:tav>
                                      </p:tavLst>
                                    </p:anim>
                                    <p:set>
                                      <p:cBhvr>
                                        <p:cTn id="37" dur="1" fill="hold">
                                          <p:stCondLst>
                                            <p:cond delay="499"/>
                                          </p:stCondLst>
                                        </p:cTn>
                                        <p:tgtEl>
                                          <p:spTgt spid="8">
                                            <p:txEl>
                                              <p:pRg st="0" end="0"/>
                                            </p:txEl>
                                          </p:spTgt>
                                        </p:tgtEl>
                                        <p:attrNameLst>
                                          <p:attrName>style.visibility</p:attrName>
                                        </p:attrNameLst>
                                      </p:cBhvr>
                                      <p:to>
                                        <p:strVal val="hidden"/>
                                      </p:to>
                                    </p:set>
                                  </p:childTnLst>
                                </p:cTn>
                              </p:par>
                            </p:childTnLst>
                          </p:cTn>
                        </p:par>
                      </p:childTnLst>
                    </p:cTn>
                  </p:par>
                  <p:par>
                    <p:cTn id="38" fill="hold">
                      <p:stCondLst>
                        <p:cond delay="indefinite"/>
                      </p:stCondLst>
                      <p:childTnLst>
                        <p:par>
                          <p:cTn id="39" fill="hold">
                            <p:stCondLst>
                              <p:cond delay="0"/>
                            </p:stCondLst>
                            <p:childTnLst>
                              <p:par>
                                <p:cTn id="40" presetID="2" presetClass="exit" presetSubtype="4" fill="hold" nodeType="clickEffect">
                                  <p:stCondLst>
                                    <p:cond delay="0"/>
                                  </p:stCondLst>
                                  <p:childTnLst>
                                    <p:anim calcmode="lin" valueType="num">
                                      <p:cBhvr additive="base">
                                        <p:cTn id="41" dur="500"/>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42" dur="500"/>
                                        <p:tgtEl>
                                          <p:spTgt spid="7">
                                            <p:txEl>
                                              <p:pRg st="0" end="0"/>
                                            </p:txEl>
                                          </p:spTgt>
                                        </p:tgtEl>
                                        <p:attrNameLst>
                                          <p:attrName>ppt_y</p:attrName>
                                        </p:attrNameLst>
                                      </p:cBhvr>
                                      <p:tavLst>
                                        <p:tav tm="0">
                                          <p:val>
                                            <p:strVal val="ppt_y"/>
                                          </p:val>
                                        </p:tav>
                                        <p:tav tm="100000">
                                          <p:val>
                                            <p:strVal val="1+ppt_h/2"/>
                                          </p:val>
                                        </p:tav>
                                      </p:tavLst>
                                    </p:anim>
                                    <p:set>
                                      <p:cBhvr>
                                        <p:cTn id="43" dur="1" fill="hold">
                                          <p:stCondLst>
                                            <p:cond delay="499"/>
                                          </p:stCondLst>
                                        </p:cTn>
                                        <p:tgtEl>
                                          <p:spTgt spid="7">
                                            <p:txEl>
                                              <p:pRg st="0" end="0"/>
                                            </p:txEl>
                                          </p:spTgt>
                                        </p:tgtEl>
                                        <p:attrNameLst>
                                          <p:attrName>style.visibility</p:attrName>
                                        </p:attrNameLst>
                                      </p:cBhvr>
                                      <p:to>
                                        <p:strVal val="hidden"/>
                                      </p:to>
                                    </p:set>
                                  </p:childTnLst>
                                </p:cTn>
                              </p:par>
                              <p:par>
                                <p:cTn id="44" presetID="2" presetClass="exit" presetSubtype="4" fill="hold" nodeType="withEffect">
                                  <p:stCondLst>
                                    <p:cond delay="0"/>
                                  </p:stCondLst>
                                  <p:childTnLst>
                                    <p:anim calcmode="lin" valueType="num">
                                      <p:cBhvr additive="base">
                                        <p:cTn id="45" dur="500"/>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46" dur="500"/>
                                        <p:tgtEl>
                                          <p:spTgt spid="7">
                                            <p:txEl>
                                              <p:pRg st="1" end="1"/>
                                            </p:txEl>
                                          </p:spTgt>
                                        </p:tgtEl>
                                        <p:attrNameLst>
                                          <p:attrName>ppt_y</p:attrName>
                                        </p:attrNameLst>
                                      </p:cBhvr>
                                      <p:tavLst>
                                        <p:tav tm="0">
                                          <p:val>
                                            <p:strVal val="ppt_y"/>
                                          </p:val>
                                        </p:tav>
                                        <p:tav tm="100000">
                                          <p:val>
                                            <p:strVal val="1+ppt_h/2"/>
                                          </p:val>
                                        </p:tav>
                                      </p:tavLst>
                                    </p:anim>
                                    <p:set>
                                      <p:cBhvr>
                                        <p:cTn id="47" dur="1" fill="hold">
                                          <p:stCondLst>
                                            <p:cond delay="499"/>
                                          </p:stCondLst>
                                        </p:cTn>
                                        <p:tgtEl>
                                          <p:spTgt spid="7">
                                            <p:txEl>
                                              <p:pRg st="1" end="1"/>
                                            </p:txEl>
                                          </p:spTgt>
                                        </p:tgtEl>
                                        <p:attrNameLst>
                                          <p:attrName>style.visibility</p:attrName>
                                        </p:attrNameLst>
                                      </p:cBhvr>
                                      <p:to>
                                        <p:strVal val="hidden"/>
                                      </p:to>
                                    </p:set>
                                  </p:childTnLst>
                                </p:cTn>
                              </p:par>
                              <p:par>
                                <p:cTn id="48" presetID="2" presetClass="exit" presetSubtype="4" fill="hold" nodeType="withEffect">
                                  <p:stCondLst>
                                    <p:cond delay="0"/>
                                  </p:stCondLst>
                                  <p:childTnLst>
                                    <p:anim calcmode="lin" valueType="num">
                                      <p:cBhvr additive="base">
                                        <p:cTn id="49" dur="500"/>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50" dur="500"/>
                                        <p:tgtEl>
                                          <p:spTgt spid="7">
                                            <p:txEl>
                                              <p:pRg st="2" end="2"/>
                                            </p:txEl>
                                          </p:spTgt>
                                        </p:tgtEl>
                                        <p:attrNameLst>
                                          <p:attrName>ppt_y</p:attrName>
                                        </p:attrNameLst>
                                      </p:cBhvr>
                                      <p:tavLst>
                                        <p:tav tm="0">
                                          <p:val>
                                            <p:strVal val="ppt_y"/>
                                          </p:val>
                                        </p:tav>
                                        <p:tav tm="100000">
                                          <p:val>
                                            <p:strVal val="1+ppt_h/2"/>
                                          </p:val>
                                        </p:tav>
                                      </p:tavLst>
                                    </p:anim>
                                    <p:set>
                                      <p:cBhvr>
                                        <p:cTn id="51" dur="1" fill="hold">
                                          <p:stCondLst>
                                            <p:cond delay="499"/>
                                          </p:stCondLst>
                                        </p:cTn>
                                        <p:tgtEl>
                                          <p:spTgt spid="7">
                                            <p:txEl>
                                              <p:pRg st="2" end="2"/>
                                            </p:txEl>
                                          </p:spTgt>
                                        </p:tgtEl>
                                        <p:attrNameLst>
                                          <p:attrName>style.visibility</p:attrName>
                                        </p:attrNameLst>
                                      </p:cBhvr>
                                      <p:to>
                                        <p:strVal val="hidden"/>
                                      </p:to>
                                    </p:set>
                                  </p:childTnLst>
                                </p:cTn>
                              </p:par>
                              <p:par>
                                <p:cTn id="52" presetID="2" presetClass="exit" presetSubtype="4" fill="hold" nodeType="withEffect">
                                  <p:stCondLst>
                                    <p:cond delay="0"/>
                                  </p:stCondLst>
                                  <p:childTnLst>
                                    <p:anim calcmode="lin" valueType="num">
                                      <p:cBhvr additive="base">
                                        <p:cTn id="53" dur="500"/>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54" dur="500"/>
                                        <p:tgtEl>
                                          <p:spTgt spid="7">
                                            <p:txEl>
                                              <p:pRg st="3" end="3"/>
                                            </p:txEl>
                                          </p:spTgt>
                                        </p:tgtEl>
                                        <p:attrNameLst>
                                          <p:attrName>ppt_y</p:attrName>
                                        </p:attrNameLst>
                                      </p:cBhvr>
                                      <p:tavLst>
                                        <p:tav tm="0">
                                          <p:val>
                                            <p:strVal val="ppt_y"/>
                                          </p:val>
                                        </p:tav>
                                        <p:tav tm="100000">
                                          <p:val>
                                            <p:strVal val="1+ppt_h/2"/>
                                          </p:val>
                                        </p:tav>
                                      </p:tavLst>
                                    </p:anim>
                                    <p:set>
                                      <p:cBhvr>
                                        <p:cTn id="55" dur="1" fill="hold">
                                          <p:stCondLst>
                                            <p:cond delay="499"/>
                                          </p:stCondLst>
                                        </p:cTn>
                                        <p:tgtEl>
                                          <p:spTgt spid="7">
                                            <p:txEl>
                                              <p:pRg st="3" end="3"/>
                                            </p:txEl>
                                          </p:spTgt>
                                        </p:tgtEl>
                                        <p:attrNameLst>
                                          <p:attrName>style.visibility</p:attrName>
                                        </p:attrNameLst>
                                      </p:cBhvr>
                                      <p:to>
                                        <p:strVal val="hidden"/>
                                      </p:to>
                                    </p:set>
                                  </p:childTnLst>
                                </p:cTn>
                              </p:par>
                            </p:childTnLst>
                          </p:cTn>
                        </p:par>
                        <p:par>
                          <p:cTn id="56" fill="hold">
                            <p:stCondLst>
                              <p:cond delay="500"/>
                            </p:stCondLst>
                            <p:childTnLst>
                              <p:par>
                                <p:cTn id="57" presetID="3" presetClass="entr" presetSubtype="10" fill="hold" nodeType="afterEffect">
                                  <p:stCondLst>
                                    <p:cond delay="0"/>
                                  </p:stCondLst>
                                  <p:childTnLst>
                                    <p:set>
                                      <p:cBhvr>
                                        <p:cTn id="58" dur="1" fill="hold">
                                          <p:stCondLst>
                                            <p:cond delay="0"/>
                                          </p:stCondLst>
                                        </p:cTn>
                                        <p:tgtEl>
                                          <p:spTgt spid="9">
                                            <p:txEl>
                                              <p:pRg st="0" end="0"/>
                                            </p:txEl>
                                          </p:spTgt>
                                        </p:tgtEl>
                                        <p:attrNameLst>
                                          <p:attrName>style.visibility</p:attrName>
                                        </p:attrNameLst>
                                      </p:cBhvr>
                                      <p:to>
                                        <p:strVal val="visible"/>
                                      </p:to>
                                    </p:set>
                                    <p:animEffect transition="in" filter="blinds(horizontal)">
                                      <p:cBhvr>
                                        <p:cTn id="59" dur="500"/>
                                        <p:tgtEl>
                                          <p:spTgt spid="9">
                                            <p:txEl>
                                              <p:pRg st="0" end="0"/>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9" presetClass="entr" presetSubtype="0" fill="hold" nodeType="clickEffect">
                                  <p:stCondLst>
                                    <p:cond delay="0"/>
                                  </p:stCondLst>
                                  <p:childTnLst>
                                    <p:set>
                                      <p:cBhvr>
                                        <p:cTn id="63" dur="1" fill="hold">
                                          <p:stCondLst>
                                            <p:cond delay="0"/>
                                          </p:stCondLst>
                                        </p:cTn>
                                        <p:tgtEl>
                                          <p:spTgt spid="11">
                                            <p:txEl>
                                              <p:pRg st="4" end="4"/>
                                            </p:txEl>
                                          </p:spTgt>
                                        </p:tgtEl>
                                        <p:attrNameLst>
                                          <p:attrName>style.visibility</p:attrName>
                                        </p:attrNameLst>
                                      </p:cBhvr>
                                      <p:to>
                                        <p:strVal val="visible"/>
                                      </p:to>
                                    </p:set>
                                    <p:animEffect transition="in" filter="dissolve">
                                      <p:cBhvr>
                                        <p:cTn id="64" dur="500"/>
                                        <p:tgtEl>
                                          <p:spTgt spid="11">
                                            <p:txEl>
                                              <p:pRg st="4" end="4"/>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9" presetClass="entr" presetSubtype="0" fill="hold" nodeType="clickEffect">
                                  <p:stCondLst>
                                    <p:cond delay="0"/>
                                  </p:stCondLst>
                                  <p:childTnLst>
                                    <p:set>
                                      <p:cBhvr>
                                        <p:cTn id="68" dur="1" fill="hold">
                                          <p:stCondLst>
                                            <p:cond delay="0"/>
                                          </p:stCondLst>
                                        </p:cTn>
                                        <p:tgtEl>
                                          <p:spTgt spid="11">
                                            <p:txEl>
                                              <p:pRg st="3" end="3"/>
                                            </p:txEl>
                                          </p:spTgt>
                                        </p:tgtEl>
                                        <p:attrNameLst>
                                          <p:attrName>style.visibility</p:attrName>
                                        </p:attrNameLst>
                                      </p:cBhvr>
                                      <p:to>
                                        <p:strVal val="visible"/>
                                      </p:to>
                                    </p:set>
                                    <p:animEffect transition="in" filter="dissolve">
                                      <p:cBhvr>
                                        <p:cTn id="69" dur="500"/>
                                        <p:tgtEl>
                                          <p:spTgt spid="11">
                                            <p:txEl>
                                              <p:pRg st="3" end="3"/>
                                            </p:txEl>
                                          </p:spTgt>
                                        </p:tgtEl>
                                      </p:cBhvr>
                                    </p:animEffect>
                                  </p:childTnLst>
                                </p:cTn>
                              </p:par>
                            </p:childTnLst>
                          </p:cTn>
                        </p:par>
                      </p:childTnLst>
                    </p:cTn>
                  </p:par>
                  <p:par>
                    <p:cTn id="70" fill="hold">
                      <p:stCondLst>
                        <p:cond delay="indefinite"/>
                      </p:stCondLst>
                      <p:childTnLst>
                        <p:par>
                          <p:cTn id="71" fill="hold">
                            <p:stCondLst>
                              <p:cond delay="0"/>
                            </p:stCondLst>
                            <p:childTnLst>
                              <p:par>
                                <p:cTn id="72" presetID="9" presetClass="entr" presetSubtype="0" fill="hold" nodeType="clickEffect">
                                  <p:stCondLst>
                                    <p:cond delay="0"/>
                                  </p:stCondLst>
                                  <p:childTnLst>
                                    <p:set>
                                      <p:cBhvr>
                                        <p:cTn id="73" dur="1" fill="hold">
                                          <p:stCondLst>
                                            <p:cond delay="0"/>
                                          </p:stCondLst>
                                        </p:cTn>
                                        <p:tgtEl>
                                          <p:spTgt spid="11">
                                            <p:txEl>
                                              <p:pRg st="2" end="2"/>
                                            </p:txEl>
                                          </p:spTgt>
                                        </p:tgtEl>
                                        <p:attrNameLst>
                                          <p:attrName>style.visibility</p:attrName>
                                        </p:attrNameLst>
                                      </p:cBhvr>
                                      <p:to>
                                        <p:strVal val="visible"/>
                                      </p:to>
                                    </p:set>
                                    <p:animEffect transition="in" filter="dissolve">
                                      <p:cBhvr>
                                        <p:cTn id="74" dur="500"/>
                                        <p:tgtEl>
                                          <p:spTgt spid="11">
                                            <p:txEl>
                                              <p:pRg st="2" end="2"/>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9" presetClass="entr" presetSubtype="0" fill="hold" nodeType="clickEffect">
                                  <p:stCondLst>
                                    <p:cond delay="0"/>
                                  </p:stCondLst>
                                  <p:childTnLst>
                                    <p:set>
                                      <p:cBhvr>
                                        <p:cTn id="78" dur="1" fill="hold">
                                          <p:stCondLst>
                                            <p:cond delay="0"/>
                                          </p:stCondLst>
                                        </p:cTn>
                                        <p:tgtEl>
                                          <p:spTgt spid="11">
                                            <p:txEl>
                                              <p:pRg st="1" end="1"/>
                                            </p:txEl>
                                          </p:spTgt>
                                        </p:tgtEl>
                                        <p:attrNameLst>
                                          <p:attrName>style.visibility</p:attrName>
                                        </p:attrNameLst>
                                      </p:cBhvr>
                                      <p:to>
                                        <p:strVal val="visible"/>
                                      </p:to>
                                    </p:set>
                                    <p:animEffect transition="in" filter="dissolve">
                                      <p:cBhvr>
                                        <p:cTn id="79" dur="500"/>
                                        <p:tgtEl>
                                          <p:spTgt spid="11">
                                            <p:txEl>
                                              <p:pRg st="1" end="1"/>
                                            </p:txEl>
                                          </p:spTgt>
                                        </p:tgtEl>
                                      </p:cBhvr>
                                    </p:animEffect>
                                  </p:childTnLst>
                                </p:cTn>
                              </p:par>
                            </p:childTnLst>
                          </p:cTn>
                        </p:par>
                      </p:childTnLst>
                    </p:cTn>
                  </p:par>
                  <p:par>
                    <p:cTn id="80" fill="hold">
                      <p:stCondLst>
                        <p:cond delay="indefinite"/>
                      </p:stCondLst>
                      <p:childTnLst>
                        <p:par>
                          <p:cTn id="81" fill="hold">
                            <p:stCondLst>
                              <p:cond delay="0"/>
                            </p:stCondLst>
                            <p:childTnLst>
                              <p:par>
                                <p:cTn id="82" presetID="9" presetClass="entr" presetSubtype="0" fill="hold" nodeType="clickEffect">
                                  <p:stCondLst>
                                    <p:cond delay="0"/>
                                  </p:stCondLst>
                                  <p:childTnLst>
                                    <p:set>
                                      <p:cBhvr>
                                        <p:cTn id="83" dur="1" fill="hold">
                                          <p:stCondLst>
                                            <p:cond delay="0"/>
                                          </p:stCondLst>
                                        </p:cTn>
                                        <p:tgtEl>
                                          <p:spTgt spid="11">
                                            <p:txEl>
                                              <p:pRg st="0" end="0"/>
                                            </p:txEl>
                                          </p:spTgt>
                                        </p:tgtEl>
                                        <p:attrNameLst>
                                          <p:attrName>style.visibility</p:attrName>
                                        </p:attrNameLst>
                                      </p:cBhvr>
                                      <p:to>
                                        <p:strVal val="visible"/>
                                      </p:to>
                                    </p:set>
                                    <p:animEffect transition="in" filter="dissolve">
                                      <p:cBhvr>
                                        <p:cTn id="84" dur="500"/>
                                        <p:tgtEl>
                                          <p:spTgt spid="11">
                                            <p:txEl>
                                              <p:pRg st="0" end="0"/>
                                            </p:txEl>
                                          </p:spTgt>
                                        </p:tgtEl>
                                      </p:cBhvr>
                                    </p:animEffect>
                                  </p:childTnLst>
                                </p:cTn>
                              </p:par>
                            </p:childTnLst>
                          </p:cTn>
                        </p:par>
                      </p:childTnLst>
                    </p:cTn>
                  </p:par>
                  <p:par>
                    <p:cTn id="85" fill="hold">
                      <p:stCondLst>
                        <p:cond delay="indefinite"/>
                      </p:stCondLst>
                      <p:childTnLst>
                        <p:par>
                          <p:cTn id="86" fill="hold">
                            <p:stCondLst>
                              <p:cond delay="0"/>
                            </p:stCondLst>
                            <p:childTnLst>
                              <p:par>
                                <p:cTn id="87" presetID="9" presetClass="exit" presetSubtype="0" fill="hold" nodeType="clickEffect">
                                  <p:stCondLst>
                                    <p:cond delay="0"/>
                                  </p:stCondLst>
                                  <p:childTnLst>
                                    <p:animEffect transition="out" filter="dissolve">
                                      <p:cBhvr>
                                        <p:cTn id="88" dur="500"/>
                                        <p:tgtEl>
                                          <p:spTgt spid="9">
                                            <p:txEl>
                                              <p:pRg st="0" end="0"/>
                                            </p:txEl>
                                          </p:spTgt>
                                        </p:tgtEl>
                                      </p:cBhvr>
                                    </p:animEffect>
                                    <p:set>
                                      <p:cBhvr>
                                        <p:cTn id="89" dur="1" fill="hold">
                                          <p:stCondLst>
                                            <p:cond delay="499"/>
                                          </p:stCondLst>
                                        </p:cTn>
                                        <p:tgtEl>
                                          <p:spTgt spid="9">
                                            <p:txEl>
                                              <p:pRg st="0" end="0"/>
                                            </p:txEl>
                                          </p:spTgt>
                                        </p:tgtEl>
                                        <p:attrNameLst>
                                          <p:attrName>style.visibility</p:attrName>
                                        </p:attrNameLst>
                                      </p:cBhvr>
                                      <p:to>
                                        <p:strVal val="hidden"/>
                                      </p:to>
                                    </p:set>
                                  </p:childTnLst>
                                </p:cTn>
                              </p:par>
                            </p:childTnLst>
                          </p:cTn>
                        </p:par>
                      </p:childTnLst>
                    </p:cTn>
                  </p:par>
                  <p:par>
                    <p:cTn id="90" fill="hold">
                      <p:stCondLst>
                        <p:cond delay="indefinite"/>
                      </p:stCondLst>
                      <p:childTnLst>
                        <p:par>
                          <p:cTn id="91" fill="hold">
                            <p:stCondLst>
                              <p:cond delay="0"/>
                            </p:stCondLst>
                            <p:childTnLst>
                              <p:par>
                                <p:cTn id="92" presetID="9" presetClass="exit" presetSubtype="0" fill="hold" nodeType="clickEffect">
                                  <p:stCondLst>
                                    <p:cond delay="0"/>
                                  </p:stCondLst>
                                  <p:childTnLst>
                                    <p:animEffect transition="out" filter="dissolve">
                                      <p:cBhvr>
                                        <p:cTn id="93" dur="500"/>
                                        <p:tgtEl>
                                          <p:spTgt spid="11">
                                            <p:txEl>
                                              <p:pRg st="0" end="0"/>
                                            </p:txEl>
                                          </p:spTgt>
                                        </p:tgtEl>
                                      </p:cBhvr>
                                    </p:animEffect>
                                    <p:set>
                                      <p:cBhvr>
                                        <p:cTn id="94" dur="1" fill="hold">
                                          <p:stCondLst>
                                            <p:cond delay="499"/>
                                          </p:stCondLst>
                                        </p:cTn>
                                        <p:tgtEl>
                                          <p:spTgt spid="11">
                                            <p:txEl>
                                              <p:pRg st="0" end="0"/>
                                            </p:txEl>
                                          </p:spTgt>
                                        </p:tgtEl>
                                        <p:attrNameLst>
                                          <p:attrName>style.visibility</p:attrName>
                                        </p:attrNameLst>
                                      </p:cBhvr>
                                      <p:to>
                                        <p:strVal val="hidden"/>
                                      </p:to>
                                    </p:set>
                                  </p:childTnLst>
                                </p:cTn>
                              </p:par>
                              <p:par>
                                <p:cTn id="95" presetID="9" presetClass="exit" presetSubtype="0" fill="hold" nodeType="withEffect">
                                  <p:stCondLst>
                                    <p:cond delay="0"/>
                                  </p:stCondLst>
                                  <p:childTnLst>
                                    <p:animEffect transition="out" filter="dissolve">
                                      <p:cBhvr>
                                        <p:cTn id="96" dur="500"/>
                                        <p:tgtEl>
                                          <p:spTgt spid="11">
                                            <p:txEl>
                                              <p:pRg st="1" end="1"/>
                                            </p:txEl>
                                          </p:spTgt>
                                        </p:tgtEl>
                                      </p:cBhvr>
                                    </p:animEffect>
                                    <p:set>
                                      <p:cBhvr>
                                        <p:cTn id="97" dur="1" fill="hold">
                                          <p:stCondLst>
                                            <p:cond delay="499"/>
                                          </p:stCondLst>
                                        </p:cTn>
                                        <p:tgtEl>
                                          <p:spTgt spid="11">
                                            <p:txEl>
                                              <p:pRg st="1" end="1"/>
                                            </p:txEl>
                                          </p:spTgt>
                                        </p:tgtEl>
                                        <p:attrNameLst>
                                          <p:attrName>style.visibility</p:attrName>
                                        </p:attrNameLst>
                                      </p:cBhvr>
                                      <p:to>
                                        <p:strVal val="hidden"/>
                                      </p:to>
                                    </p:set>
                                  </p:childTnLst>
                                </p:cTn>
                              </p:par>
                              <p:par>
                                <p:cTn id="98" presetID="9" presetClass="exit" presetSubtype="0" fill="hold" nodeType="withEffect">
                                  <p:stCondLst>
                                    <p:cond delay="0"/>
                                  </p:stCondLst>
                                  <p:childTnLst>
                                    <p:animEffect transition="out" filter="dissolve">
                                      <p:cBhvr>
                                        <p:cTn id="99" dur="500"/>
                                        <p:tgtEl>
                                          <p:spTgt spid="11">
                                            <p:txEl>
                                              <p:pRg st="2" end="2"/>
                                            </p:txEl>
                                          </p:spTgt>
                                        </p:tgtEl>
                                      </p:cBhvr>
                                    </p:animEffect>
                                    <p:set>
                                      <p:cBhvr>
                                        <p:cTn id="100" dur="1" fill="hold">
                                          <p:stCondLst>
                                            <p:cond delay="499"/>
                                          </p:stCondLst>
                                        </p:cTn>
                                        <p:tgtEl>
                                          <p:spTgt spid="11">
                                            <p:txEl>
                                              <p:pRg st="2" end="2"/>
                                            </p:txEl>
                                          </p:spTgt>
                                        </p:tgtEl>
                                        <p:attrNameLst>
                                          <p:attrName>style.visibility</p:attrName>
                                        </p:attrNameLst>
                                      </p:cBhvr>
                                      <p:to>
                                        <p:strVal val="hidden"/>
                                      </p:to>
                                    </p:set>
                                  </p:childTnLst>
                                </p:cTn>
                              </p:par>
                              <p:par>
                                <p:cTn id="101" presetID="9" presetClass="exit" presetSubtype="0" fill="hold" nodeType="withEffect">
                                  <p:stCondLst>
                                    <p:cond delay="0"/>
                                  </p:stCondLst>
                                  <p:childTnLst>
                                    <p:animEffect transition="out" filter="dissolve">
                                      <p:cBhvr>
                                        <p:cTn id="102" dur="500"/>
                                        <p:tgtEl>
                                          <p:spTgt spid="11">
                                            <p:txEl>
                                              <p:pRg st="3" end="3"/>
                                            </p:txEl>
                                          </p:spTgt>
                                        </p:tgtEl>
                                      </p:cBhvr>
                                    </p:animEffect>
                                    <p:set>
                                      <p:cBhvr>
                                        <p:cTn id="103" dur="1" fill="hold">
                                          <p:stCondLst>
                                            <p:cond delay="499"/>
                                          </p:stCondLst>
                                        </p:cTn>
                                        <p:tgtEl>
                                          <p:spTgt spid="11">
                                            <p:txEl>
                                              <p:pRg st="3" end="3"/>
                                            </p:txEl>
                                          </p:spTgt>
                                        </p:tgtEl>
                                        <p:attrNameLst>
                                          <p:attrName>style.visibility</p:attrName>
                                        </p:attrNameLst>
                                      </p:cBhvr>
                                      <p:to>
                                        <p:strVal val="hidden"/>
                                      </p:to>
                                    </p:set>
                                  </p:childTnLst>
                                </p:cTn>
                              </p:par>
                              <p:par>
                                <p:cTn id="104" presetID="9" presetClass="exit" presetSubtype="0" fill="hold" nodeType="withEffect">
                                  <p:stCondLst>
                                    <p:cond delay="0"/>
                                  </p:stCondLst>
                                  <p:childTnLst>
                                    <p:animEffect transition="out" filter="dissolve">
                                      <p:cBhvr>
                                        <p:cTn id="105" dur="500"/>
                                        <p:tgtEl>
                                          <p:spTgt spid="11">
                                            <p:txEl>
                                              <p:pRg st="4" end="4"/>
                                            </p:txEl>
                                          </p:spTgt>
                                        </p:tgtEl>
                                      </p:cBhvr>
                                    </p:animEffect>
                                    <p:set>
                                      <p:cBhvr>
                                        <p:cTn id="106" dur="1" fill="hold">
                                          <p:stCondLst>
                                            <p:cond delay="499"/>
                                          </p:stCondLst>
                                        </p:cTn>
                                        <p:tgtEl>
                                          <p:spTgt spid="11">
                                            <p:txEl>
                                              <p:pRg st="4" end="4"/>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build="allAtOnce"/>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952500"/>
            <a:ext cx="8762999" cy="1362075"/>
          </a:xfrm>
        </p:spPr>
        <p:txBody>
          <a:bodyPr>
            <a:noAutofit/>
          </a:bodyPr>
          <a:lstStyle/>
          <a:p>
            <a:pPr algn="ctr"/>
            <a:r>
              <a:rPr lang="en-US" sz="2800" dirty="0" smtClean="0">
                <a:latin typeface="Aharoni" pitchFamily="2" charset="-79"/>
                <a:cs typeface="Aharoni" pitchFamily="2" charset="-79"/>
              </a:rPr>
              <a:t>INTERDISCIPLANARY LEARNING</a:t>
            </a:r>
            <a:br>
              <a:rPr lang="en-US" sz="2800" dirty="0" smtClean="0">
                <a:latin typeface="Aharoni" pitchFamily="2" charset="-79"/>
                <a:cs typeface="Aharoni" pitchFamily="2" charset="-79"/>
              </a:rPr>
            </a:br>
            <a:r>
              <a:rPr lang="en-US" sz="2800" dirty="0" smtClean="0">
                <a:latin typeface="Aharoni" pitchFamily="2" charset="-79"/>
                <a:cs typeface="Aharoni" pitchFamily="2" charset="-79"/>
              </a:rPr>
              <a:t>PROJECT BASED LEARNING</a:t>
            </a:r>
            <a:br>
              <a:rPr lang="en-US" sz="2800" dirty="0" smtClean="0">
                <a:latin typeface="Aharoni" pitchFamily="2" charset="-79"/>
                <a:cs typeface="Aharoni" pitchFamily="2" charset="-79"/>
              </a:rPr>
            </a:br>
            <a:r>
              <a:rPr lang="en-US" sz="2800" dirty="0" smtClean="0">
                <a:latin typeface="Aharoni" pitchFamily="2" charset="-79"/>
                <a:cs typeface="Aharoni" pitchFamily="2" charset="-79"/>
              </a:rPr>
              <a:t>THEMATIC LEARNING</a:t>
            </a:r>
            <a:endParaRPr lang="en-US" sz="2800" dirty="0">
              <a:latin typeface="Aharoni" pitchFamily="2" charset="-79"/>
              <a:cs typeface="Aharoni" pitchFamily="2" charset="-79"/>
            </a:endParaRPr>
          </a:p>
        </p:txBody>
      </p:sp>
      <p:sp>
        <p:nvSpPr>
          <p:cNvPr id="3" name="Text Placeholder 2"/>
          <p:cNvSpPr>
            <a:spLocks noGrp="1"/>
          </p:cNvSpPr>
          <p:nvPr>
            <p:ph type="body" idx="1"/>
          </p:nvPr>
        </p:nvSpPr>
        <p:spPr>
          <a:xfrm>
            <a:off x="381000" y="2547938"/>
            <a:ext cx="8610600" cy="3700462"/>
          </a:xfrm>
        </p:spPr>
        <p:txBody>
          <a:bodyPr>
            <a:normAutofit fontScale="92500" lnSpcReduction="10000"/>
          </a:bodyPr>
          <a:lstStyle/>
          <a:p>
            <a:r>
              <a:rPr lang="en-US" sz="2800" dirty="0" smtClean="0">
                <a:solidFill>
                  <a:schemeClr val="accent4">
                    <a:lumMod val="50000"/>
                  </a:schemeClr>
                </a:solidFill>
                <a:latin typeface="AR ESSENCE" pitchFamily="2" charset="0"/>
              </a:rPr>
              <a:t>Overarching Theme</a:t>
            </a:r>
          </a:p>
          <a:p>
            <a:r>
              <a:rPr lang="en-US" sz="2800" dirty="0" smtClean="0">
                <a:solidFill>
                  <a:schemeClr val="accent4">
                    <a:lumMod val="50000"/>
                  </a:schemeClr>
                </a:solidFill>
                <a:latin typeface="AR ESSENCE" pitchFamily="2" charset="0"/>
              </a:rPr>
              <a:t>Connecting teaching and learning to central theme</a:t>
            </a:r>
          </a:p>
          <a:p>
            <a:r>
              <a:rPr lang="en-US" sz="2800" dirty="0" smtClean="0">
                <a:solidFill>
                  <a:schemeClr val="accent4">
                    <a:lumMod val="50000"/>
                  </a:schemeClr>
                </a:solidFill>
                <a:latin typeface="AR ESSENCE" pitchFamily="2" charset="0"/>
              </a:rPr>
              <a:t>High interest</a:t>
            </a:r>
          </a:p>
          <a:p>
            <a:r>
              <a:rPr lang="en-US" sz="2800" dirty="0" smtClean="0">
                <a:solidFill>
                  <a:schemeClr val="accent4">
                    <a:lumMod val="50000"/>
                  </a:schemeClr>
                </a:solidFill>
                <a:latin typeface="AR ESSENCE" pitchFamily="2" charset="0"/>
              </a:rPr>
              <a:t>Connections to the </a:t>
            </a:r>
            <a:r>
              <a:rPr lang="en-US" sz="2800" b="1" i="1" dirty="0" smtClean="0">
                <a:solidFill>
                  <a:schemeClr val="accent4">
                    <a:lumMod val="50000"/>
                  </a:schemeClr>
                </a:solidFill>
                <a:latin typeface="AR ESSENCE" pitchFamily="2" charset="0"/>
              </a:rPr>
              <a:t>Real World</a:t>
            </a:r>
          </a:p>
          <a:p>
            <a:r>
              <a:rPr lang="en-US" sz="2800" dirty="0" smtClean="0">
                <a:solidFill>
                  <a:schemeClr val="accent4">
                    <a:lumMod val="50000"/>
                  </a:schemeClr>
                </a:solidFill>
                <a:latin typeface="AR ESSENCE" pitchFamily="2" charset="0"/>
              </a:rPr>
              <a:t>Learning is less fragmented</a:t>
            </a:r>
          </a:p>
          <a:p>
            <a:r>
              <a:rPr lang="en-US" sz="2800" dirty="0" smtClean="0">
                <a:solidFill>
                  <a:schemeClr val="accent4">
                    <a:lumMod val="50000"/>
                  </a:schemeClr>
                </a:solidFill>
                <a:latin typeface="AR ESSENCE" pitchFamily="2" charset="0"/>
              </a:rPr>
              <a:t>High student involvement</a:t>
            </a:r>
          </a:p>
          <a:p>
            <a:r>
              <a:rPr lang="en-US" sz="2800" dirty="0" smtClean="0">
                <a:solidFill>
                  <a:schemeClr val="accent4">
                    <a:lumMod val="50000"/>
                  </a:schemeClr>
                </a:solidFill>
                <a:latin typeface="AR ESSENCE" pitchFamily="2" charset="0"/>
              </a:rPr>
              <a:t>Planning</a:t>
            </a:r>
          </a:p>
          <a:p>
            <a:r>
              <a:rPr lang="en-US" sz="2800" dirty="0" smtClean="0">
                <a:solidFill>
                  <a:schemeClr val="accent4">
                    <a:lumMod val="50000"/>
                  </a:schemeClr>
                </a:solidFill>
                <a:latin typeface="AR ESSENCE" pitchFamily="2" charset="0"/>
              </a:rPr>
              <a:t>Culminating activity</a:t>
            </a:r>
          </a:p>
          <a:p>
            <a:endParaRPr lang="en-US" sz="2800" dirty="0" smtClean="0">
              <a:solidFill>
                <a:schemeClr val="accent4">
                  <a:lumMod val="50000"/>
                </a:schemeClr>
              </a:solidFill>
              <a:latin typeface="AR ESSENCE" pitchFamily="2" charset="0"/>
            </a:endParaRPr>
          </a:p>
          <a:p>
            <a:endParaRPr lang="en-US" sz="2800" dirty="0" smtClean="0">
              <a:solidFill>
                <a:schemeClr val="accent4">
                  <a:lumMod val="50000"/>
                </a:schemeClr>
              </a:solidFill>
              <a:latin typeface="AR ESSENCE" pitchFamily="2" charset="0"/>
            </a:endParaRPr>
          </a:p>
          <a:p>
            <a:endParaRPr lang="en-US" sz="2800" dirty="0" smtClean="0">
              <a:solidFill>
                <a:schemeClr val="accent4">
                  <a:lumMod val="50000"/>
                </a:schemeClr>
              </a:solidFill>
              <a:latin typeface="AR ESSENCE" pitchFamily="2" charset="0"/>
            </a:endParaRPr>
          </a:p>
          <a:p>
            <a:endParaRPr lang="en-US" sz="2800" dirty="0" smtClean="0">
              <a:solidFill>
                <a:schemeClr val="accent4">
                  <a:lumMod val="50000"/>
                </a:schemeClr>
              </a:solidFill>
              <a:latin typeface="AR BLANCA" pitchFamily="2" charset="0"/>
            </a:endParaRPr>
          </a:p>
          <a:p>
            <a:endParaRPr lang="en-US" sz="2800" dirty="0" smtClean="0">
              <a:solidFill>
                <a:schemeClr val="accent4">
                  <a:lumMod val="50000"/>
                </a:schemeClr>
              </a:solidFill>
              <a:latin typeface="AR BLANCA" pitchFamily="2" charset="0"/>
            </a:endParaRPr>
          </a:p>
          <a:p>
            <a:endParaRPr lang="en-US" dirty="0">
              <a:solidFill>
                <a:schemeClr val="accent4">
                  <a:lumMod val="50000"/>
                </a:schemeClr>
              </a:solidFill>
              <a:latin typeface="AR BLANCA" pitchFamily="2" charset="0"/>
            </a:endParaRPr>
          </a:p>
        </p:txBody>
      </p:sp>
      <p:pic>
        <p:nvPicPr>
          <p:cNvPr id="4" name="Picture 2" descr="new 2"/>
          <p:cNvPicPr>
            <a:picLocks noChangeAspect="1" noChangeArrowheads="1"/>
          </p:cNvPicPr>
          <p:nvPr/>
        </p:nvPicPr>
        <p:blipFill>
          <a:blip r:embed="rId3" cstate="print"/>
          <a:srcRect l="5882"/>
          <a:stretch>
            <a:fillRect/>
          </a:stretch>
        </p:blipFill>
        <p:spPr bwMode="auto">
          <a:xfrm>
            <a:off x="7239000" y="4724400"/>
            <a:ext cx="1600200" cy="19002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new 2"/>
          <p:cNvPicPr>
            <a:picLocks noChangeAspect="1" noChangeArrowheads="1"/>
          </p:cNvPicPr>
          <p:nvPr/>
        </p:nvPicPr>
        <p:blipFill>
          <a:blip r:embed="rId3" cstate="print"/>
          <a:srcRect l="5882"/>
          <a:stretch>
            <a:fillRect/>
          </a:stretch>
        </p:blipFill>
        <p:spPr bwMode="auto">
          <a:xfrm>
            <a:off x="7239000" y="4800600"/>
            <a:ext cx="1600200" cy="1824038"/>
          </a:xfrm>
          <a:prstGeom prst="rect">
            <a:avLst/>
          </a:prstGeom>
          <a:noFill/>
          <a:ln w="9525">
            <a:noFill/>
            <a:miter lim="800000"/>
            <a:headEnd/>
            <a:tailEnd/>
          </a:ln>
        </p:spPr>
      </p:pic>
      <p:sp>
        <p:nvSpPr>
          <p:cNvPr id="2" name="Title 1"/>
          <p:cNvSpPr>
            <a:spLocks noGrp="1"/>
          </p:cNvSpPr>
          <p:nvPr>
            <p:ph type="title"/>
          </p:nvPr>
        </p:nvSpPr>
        <p:spPr>
          <a:xfrm>
            <a:off x="914400" y="381000"/>
            <a:ext cx="7772400" cy="946150"/>
          </a:xfrm>
        </p:spPr>
        <p:txBody>
          <a:bodyPr>
            <a:normAutofit fontScale="90000"/>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pPr algn="ctr"/>
            <a:r>
              <a:rPr lang="en-US" b="1" dirty="0" smtClean="0">
                <a:ln>
                  <a:solidFill>
                    <a:schemeClr val="accent6">
                      <a:lumMod val="50000"/>
                    </a:schemeClr>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cademy Engraved LET" pitchFamily="2" charset="0"/>
              </a:rPr>
              <a:t>Project Based Learning Planning Process</a:t>
            </a:r>
            <a:endParaRPr lang="en-US" b="1" dirty="0">
              <a:ln>
                <a:solidFill>
                  <a:schemeClr val="accent6">
                    <a:lumMod val="50000"/>
                  </a:schemeClr>
                </a:solidFill>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latin typeface="Academy Engraved LET" pitchFamily="2" charset="0"/>
            </a:endParaRPr>
          </a:p>
        </p:txBody>
      </p:sp>
      <p:sp>
        <p:nvSpPr>
          <p:cNvPr id="5" name="Text Placeholder 4"/>
          <p:cNvSpPr>
            <a:spLocks noGrp="1"/>
          </p:cNvSpPr>
          <p:nvPr>
            <p:ph type="body" idx="1"/>
          </p:nvPr>
        </p:nvSpPr>
        <p:spPr>
          <a:xfrm>
            <a:off x="4648200" y="1066800"/>
            <a:ext cx="3733800" cy="609600"/>
          </a:xfrm>
        </p:spPr>
        <p:txBody>
          <a:bodyPr/>
          <a:lstStyle/>
          <a:p>
            <a:pPr algn="ctr"/>
            <a:r>
              <a:rPr lang="en-US" dirty="0" smtClean="0"/>
              <a:t>Individual Teacher</a:t>
            </a:r>
            <a:endParaRPr lang="en-US" dirty="0"/>
          </a:p>
        </p:txBody>
      </p:sp>
      <p:sp>
        <p:nvSpPr>
          <p:cNvPr id="7" name="Text Placeholder 6"/>
          <p:cNvSpPr>
            <a:spLocks noGrp="1"/>
          </p:cNvSpPr>
          <p:nvPr>
            <p:ph type="body" sz="half" idx="3"/>
          </p:nvPr>
        </p:nvSpPr>
        <p:spPr>
          <a:xfrm>
            <a:off x="838200" y="1295400"/>
            <a:ext cx="3733800" cy="381000"/>
          </a:xfrm>
        </p:spPr>
        <p:txBody>
          <a:bodyPr/>
          <a:lstStyle/>
          <a:p>
            <a:pPr algn="ctr"/>
            <a:r>
              <a:rPr lang="en-US" dirty="0" smtClean="0"/>
              <a:t>Cluster of Teachers</a:t>
            </a:r>
            <a:endParaRPr lang="en-US" dirty="0"/>
          </a:p>
        </p:txBody>
      </p:sp>
      <p:sp>
        <p:nvSpPr>
          <p:cNvPr id="6" name="Content Placeholder 5"/>
          <p:cNvSpPr>
            <a:spLocks noGrp="1"/>
          </p:cNvSpPr>
          <p:nvPr>
            <p:ph sz="half" idx="2"/>
          </p:nvPr>
        </p:nvSpPr>
        <p:spPr>
          <a:xfrm>
            <a:off x="4953000" y="1676400"/>
            <a:ext cx="3733800" cy="3886200"/>
          </a:xfrm>
        </p:spPr>
        <p:txBody>
          <a:bodyPr/>
          <a:lstStyle/>
          <a:p>
            <a:r>
              <a:rPr lang="en-US" dirty="0" smtClean="0">
                <a:solidFill>
                  <a:schemeClr val="accent1">
                    <a:lumMod val="75000"/>
                  </a:schemeClr>
                </a:solidFill>
              </a:rPr>
              <a:t>Select key skills to be addressed</a:t>
            </a:r>
          </a:p>
          <a:p>
            <a:r>
              <a:rPr lang="en-US" dirty="0" smtClean="0">
                <a:solidFill>
                  <a:schemeClr val="accent1">
                    <a:lumMod val="75000"/>
                  </a:schemeClr>
                </a:solidFill>
              </a:rPr>
              <a:t>Select a topic</a:t>
            </a:r>
          </a:p>
          <a:p>
            <a:r>
              <a:rPr lang="en-US" dirty="0" smtClean="0">
                <a:solidFill>
                  <a:schemeClr val="accent1">
                    <a:lumMod val="75000"/>
                  </a:schemeClr>
                </a:solidFill>
              </a:rPr>
              <a:t>Design integrated  curriculum</a:t>
            </a:r>
          </a:p>
          <a:p>
            <a:r>
              <a:rPr lang="en-US" dirty="0" smtClean="0">
                <a:solidFill>
                  <a:schemeClr val="accent1">
                    <a:lumMod val="75000"/>
                  </a:schemeClr>
                </a:solidFill>
              </a:rPr>
              <a:t>Design Instruction</a:t>
            </a:r>
          </a:p>
          <a:p>
            <a:r>
              <a:rPr lang="en-US" dirty="0" smtClean="0">
                <a:solidFill>
                  <a:schemeClr val="accent1">
                    <a:lumMod val="75000"/>
                  </a:schemeClr>
                </a:solidFill>
              </a:rPr>
              <a:t>Design culminating Activity</a:t>
            </a:r>
            <a:endParaRPr lang="en-US" dirty="0">
              <a:solidFill>
                <a:schemeClr val="accent1">
                  <a:lumMod val="75000"/>
                </a:schemeClr>
              </a:solidFill>
            </a:endParaRPr>
          </a:p>
        </p:txBody>
      </p:sp>
      <p:sp>
        <p:nvSpPr>
          <p:cNvPr id="8" name="Content Placeholder 7"/>
          <p:cNvSpPr>
            <a:spLocks noGrp="1"/>
          </p:cNvSpPr>
          <p:nvPr>
            <p:ph sz="half" idx="4"/>
          </p:nvPr>
        </p:nvSpPr>
        <p:spPr>
          <a:xfrm>
            <a:off x="838200" y="1752600"/>
            <a:ext cx="3733800" cy="3886200"/>
          </a:xfrm>
        </p:spPr>
        <p:txBody>
          <a:bodyPr>
            <a:normAutofit fontScale="92500" lnSpcReduction="20000"/>
          </a:bodyPr>
          <a:lstStyle/>
          <a:p>
            <a:r>
              <a:rPr lang="en-US" dirty="0" smtClean="0">
                <a:solidFill>
                  <a:schemeClr val="accent5">
                    <a:lumMod val="50000"/>
                  </a:schemeClr>
                </a:solidFill>
              </a:rPr>
              <a:t>Departmental needs Assessment</a:t>
            </a:r>
          </a:p>
          <a:p>
            <a:r>
              <a:rPr lang="en-US" dirty="0" smtClean="0">
                <a:solidFill>
                  <a:schemeClr val="accent5">
                    <a:lumMod val="50000"/>
                  </a:schemeClr>
                </a:solidFill>
              </a:rPr>
              <a:t>Select key skills to be addressed</a:t>
            </a:r>
          </a:p>
          <a:p>
            <a:r>
              <a:rPr lang="en-US" dirty="0" smtClean="0">
                <a:solidFill>
                  <a:schemeClr val="accent5">
                    <a:lumMod val="50000"/>
                  </a:schemeClr>
                </a:solidFill>
              </a:rPr>
              <a:t>Develop cross disciplinary cohort</a:t>
            </a:r>
          </a:p>
          <a:p>
            <a:r>
              <a:rPr lang="en-US" dirty="0" smtClean="0">
                <a:solidFill>
                  <a:schemeClr val="accent5">
                    <a:lumMod val="50000"/>
                  </a:schemeClr>
                </a:solidFill>
              </a:rPr>
              <a:t>Select a topic</a:t>
            </a:r>
          </a:p>
          <a:p>
            <a:r>
              <a:rPr lang="en-US" dirty="0" smtClean="0">
                <a:solidFill>
                  <a:schemeClr val="accent5">
                    <a:lumMod val="50000"/>
                  </a:schemeClr>
                </a:solidFill>
              </a:rPr>
              <a:t>Design integrated  curriculum</a:t>
            </a:r>
          </a:p>
          <a:p>
            <a:r>
              <a:rPr lang="en-US" dirty="0" smtClean="0">
                <a:solidFill>
                  <a:schemeClr val="accent5">
                    <a:lumMod val="50000"/>
                  </a:schemeClr>
                </a:solidFill>
              </a:rPr>
              <a:t>Design Instruction</a:t>
            </a:r>
          </a:p>
          <a:p>
            <a:r>
              <a:rPr lang="en-US" dirty="0" smtClean="0">
                <a:solidFill>
                  <a:schemeClr val="accent5">
                    <a:lumMod val="50000"/>
                  </a:schemeClr>
                </a:solidFill>
              </a:rPr>
              <a:t>Design culminating Activity</a:t>
            </a:r>
            <a:endParaRPr lang="en-US" dirty="0">
              <a:solidFill>
                <a:schemeClr val="accent5">
                  <a:lumMod val="50000"/>
                </a:schemeClr>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new 2"/>
          <p:cNvPicPr>
            <a:picLocks noChangeAspect="1" noChangeArrowheads="1"/>
          </p:cNvPicPr>
          <p:nvPr/>
        </p:nvPicPr>
        <p:blipFill>
          <a:blip r:embed="rId3" cstate="print"/>
          <a:srcRect l="5882"/>
          <a:stretch>
            <a:fillRect/>
          </a:stretch>
        </p:blipFill>
        <p:spPr bwMode="auto">
          <a:xfrm>
            <a:off x="7239000" y="4724400"/>
            <a:ext cx="1600200" cy="1900238"/>
          </a:xfrm>
          <a:prstGeom prst="rect">
            <a:avLst/>
          </a:prstGeom>
          <a:noFill/>
          <a:ln w="9525">
            <a:noFill/>
            <a:miter lim="800000"/>
            <a:headEnd/>
            <a:tailEnd/>
          </a:ln>
        </p:spPr>
      </p:pic>
      <p:pic>
        <p:nvPicPr>
          <p:cNvPr id="3" name="Picture 2" descr="new 2"/>
          <p:cNvPicPr>
            <a:picLocks noChangeAspect="1" noChangeArrowheads="1"/>
          </p:cNvPicPr>
          <p:nvPr/>
        </p:nvPicPr>
        <p:blipFill>
          <a:blip r:embed="rId3" cstate="print"/>
          <a:srcRect l="5882"/>
          <a:stretch>
            <a:fillRect/>
          </a:stretch>
        </p:blipFill>
        <p:spPr bwMode="auto">
          <a:xfrm>
            <a:off x="7239000" y="4724400"/>
            <a:ext cx="1600200" cy="1900238"/>
          </a:xfrm>
          <a:prstGeom prst="rect">
            <a:avLst/>
          </a:prstGeom>
          <a:noFill/>
          <a:ln w="9525">
            <a:noFill/>
            <a:miter lim="800000"/>
            <a:headEnd/>
            <a:tailEnd/>
          </a:ln>
        </p:spPr>
      </p:pic>
      <p:sp>
        <p:nvSpPr>
          <p:cNvPr id="4" name="Rectangle 3"/>
          <p:cNvSpPr/>
          <p:nvPr/>
        </p:nvSpPr>
        <p:spPr>
          <a:xfrm>
            <a:off x="3276600" y="609600"/>
            <a:ext cx="2592697"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Cohorts</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5" name="TextBox 4"/>
          <p:cNvSpPr txBox="1"/>
          <p:nvPr/>
        </p:nvSpPr>
        <p:spPr>
          <a:xfrm>
            <a:off x="228600" y="6324600"/>
            <a:ext cx="1828800" cy="369332"/>
          </a:xfrm>
          <a:prstGeom prst="rect">
            <a:avLst/>
          </a:prstGeom>
          <a:noFill/>
        </p:spPr>
        <p:txBody>
          <a:bodyPr wrap="square" rtlCol="0">
            <a:spAutoFit/>
          </a:bodyPr>
          <a:lstStyle/>
          <a:p>
            <a:pPr algn="ctr"/>
            <a:r>
              <a:rPr lang="en-US" dirty="0" smtClean="0">
                <a:solidFill>
                  <a:srgbClr val="00B050"/>
                </a:solidFill>
              </a:rPr>
              <a:t>Activity 2</a:t>
            </a:r>
            <a:endParaRPr lang="en-US" dirty="0">
              <a:solidFill>
                <a:srgbClr val="00B050"/>
              </a:solidFill>
            </a:endParaRPr>
          </a:p>
        </p:txBody>
      </p:sp>
      <p:pic>
        <p:nvPicPr>
          <p:cNvPr id="11" name="Picture 10" descr="D:\WINDOWS\TEMP\Temporary Internet Files\Content.IE5\W5KE4ROF\MC900442094[1].wmf"/>
          <p:cNvPicPr>
            <a:picLocks noChangeAspect="1" noChangeArrowheads="1"/>
          </p:cNvPicPr>
          <p:nvPr/>
        </p:nvPicPr>
        <p:blipFill>
          <a:blip r:embed="rId4" cstate="print"/>
          <a:srcRect/>
          <a:stretch>
            <a:fillRect/>
          </a:stretch>
        </p:blipFill>
        <p:spPr bwMode="auto">
          <a:xfrm>
            <a:off x="381000" y="5791200"/>
            <a:ext cx="1371599" cy="533401"/>
          </a:xfrm>
          <a:prstGeom prst="rect">
            <a:avLst/>
          </a:prstGeom>
          <a:noFill/>
        </p:spPr>
      </p:pic>
      <p:sp>
        <p:nvSpPr>
          <p:cNvPr id="12" name="Rectangle 11"/>
          <p:cNvSpPr/>
          <p:nvPr/>
        </p:nvSpPr>
        <p:spPr>
          <a:xfrm>
            <a:off x="381000" y="990600"/>
            <a:ext cx="8534400" cy="4893647"/>
          </a:xfrm>
          <a:prstGeom prst="rect">
            <a:avLst/>
          </a:prstGeom>
        </p:spPr>
        <p:txBody>
          <a:bodyPr wrap="square">
            <a:spAutoFit/>
          </a:bodyPr>
          <a:lstStyle/>
          <a:p>
            <a:r>
              <a:rPr lang="en-US" sz="2800" dirty="0" smtClean="0">
                <a:solidFill>
                  <a:srgbClr val="002060"/>
                </a:solidFill>
              </a:rPr>
              <a:t>Part 1</a:t>
            </a:r>
          </a:p>
          <a:p>
            <a:pPr marL="457200" indent="-457200">
              <a:buFont typeface="+mj-lt"/>
              <a:buAutoNum type="arabicPeriod"/>
            </a:pPr>
            <a:r>
              <a:rPr lang="en-US" sz="2800" dirty="0" smtClean="0">
                <a:solidFill>
                  <a:srgbClr val="002060"/>
                </a:solidFill>
              </a:rPr>
              <a:t> Take 5 minutes to get into departmental groups. </a:t>
            </a:r>
          </a:p>
          <a:p>
            <a:pPr lvl="1">
              <a:buFont typeface="Wingdings" pitchFamily="2" charset="2"/>
              <a:buChar char="ü"/>
            </a:pPr>
            <a:r>
              <a:rPr lang="en-US" sz="2400" dirty="0" smtClean="0">
                <a:solidFill>
                  <a:srgbClr val="002060"/>
                </a:solidFill>
              </a:rPr>
              <a:t>Math</a:t>
            </a:r>
          </a:p>
          <a:p>
            <a:pPr lvl="1">
              <a:buFont typeface="Wingdings" pitchFamily="2" charset="2"/>
              <a:buChar char="ü"/>
            </a:pPr>
            <a:r>
              <a:rPr lang="en-US" sz="2400" dirty="0" smtClean="0">
                <a:solidFill>
                  <a:srgbClr val="002060"/>
                </a:solidFill>
              </a:rPr>
              <a:t>English</a:t>
            </a:r>
          </a:p>
          <a:p>
            <a:pPr lvl="1">
              <a:buFont typeface="Wingdings" pitchFamily="2" charset="2"/>
              <a:buChar char="ü"/>
            </a:pPr>
            <a:r>
              <a:rPr lang="en-US" sz="2400" dirty="0" smtClean="0">
                <a:solidFill>
                  <a:srgbClr val="002060"/>
                </a:solidFill>
              </a:rPr>
              <a:t>Foreign Language</a:t>
            </a:r>
          </a:p>
          <a:p>
            <a:pPr lvl="1">
              <a:buFont typeface="Wingdings" pitchFamily="2" charset="2"/>
              <a:buChar char="ü"/>
            </a:pPr>
            <a:r>
              <a:rPr lang="en-US" sz="2400" dirty="0" smtClean="0">
                <a:solidFill>
                  <a:srgbClr val="002060"/>
                </a:solidFill>
              </a:rPr>
              <a:t>History</a:t>
            </a:r>
          </a:p>
          <a:p>
            <a:pPr lvl="1">
              <a:buFont typeface="Wingdings" pitchFamily="2" charset="2"/>
              <a:buChar char="ü"/>
            </a:pPr>
            <a:r>
              <a:rPr lang="en-US" sz="2400" dirty="0" smtClean="0">
                <a:solidFill>
                  <a:srgbClr val="002060"/>
                </a:solidFill>
              </a:rPr>
              <a:t>Science</a:t>
            </a:r>
          </a:p>
          <a:p>
            <a:pPr lvl="1">
              <a:buFont typeface="Wingdings" pitchFamily="2" charset="2"/>
              <a:buChar char="ü"/>
            </a:pPr>
            <a:r>
              <a:rPr lang="en-US" sz="2400" dirty="0" smtClean="0">
                <a:solidFill>
                  <a:srgbClr val="002060"/>
                </a:solidFill>
              </a:rPr>
              <a:t>Other</a:t>
            </a:r>
          </a:p>
          <a:p>
            <a:pPr marL="457200" indent="-457200">
              <a:buFont typeface="+mj-lt"/>
              <a:buAutoNum type="arabicPeriod"/>
            </a:pPr>
            <a:r>
              <a:rPr lang="en-US" sz="2800" dirty="0" smtClean="0">
                <a:solidFill>
                  <a:srgbClr val="002060"/>
                </a:solidFill>
              </a:rPr>
              <a:t>Brainstorm the areas students have the most significant deficiencies. </a:t>
            </a:r>
          </a:p>
          <a:p>
            <a:pPr marL="457200" indent="-457200">
              <a:buFont typeface="+mj-lt"/>
              <a:buAutoNum type="arabicPeriod"/>
            </a:pPr>
            <a:r>
              <a:rPr lang="en-US" sz="2800" dirty="0" smtClean="0">
                <a:solidFill>
                  <a:srgbClr val="002060"/>
                </a:solidFill>
              </a:rPr>
              <a:t>Select the top 2 -3 </a:t>
            </a:r>
          </a:p>
          <a:p>
            <a:pPr marL="457200" indent="-457200">
              <a:buFont typeface="+mj-lt"/>
              <a:buAutoNum type="arabicPeriod"/>
            </a:pPr>
            <a:r>
              <a:rPr lang="en-US" sz="2800" dirty="0" smtClean="0">
                <a:solidFill>
                  <a:srgbClr val="002060"/>
                </a:solidFill>
              </a:rPr>
              <a:t>Write them on poster paper.</a:t>
            </a:r>
          </a:p>
        </p:txBody>
      </p:sp>
      <p:sp>
        <p:nvSpPr>
          <p:cNvPr id="13" name="Rectangle 12"/>
          <p:cNvSpPr/>
          <p:nvPr/>
        </p:nvSpPr>
        <p:spPr>
          <a:xfrm>
            <a:off x="685800" y="1720841"/>
            <a:ext cx="7620000" cy="5262979"/>
          </a:xfrm>
          <a:prstGeom prst="rect">
            <a:avLst/>
          </a:prstGeom>
        </p:spPr>
        <p:txBody>
          <a:bodyPr wrap="square">
            <a:spAutoFit/>
          </a:bodyPr>
          <a:lstStyle/>
          <a:p>
            <a:pPr>
              <a:buFont typeface="Arial" pitchFamily="34" charset="0"/>
              <a:buNone/>
            </a:pPr>
            <a:r>
              <a:rPr lang="en-US" sz="3200" dirty="0" smtClean="0">
                <a:solidFill>
                  <a:srgbClr val="002060"/>
                </a:solidFill>
              </a:rPr>
              <a:t>Part 2</a:t>
            </a:r>
          </a:p>
          <a:p>
            <a:pPr marL="514350" indent="-514350">
              <a:buFont typeface="+mj-lt"/>
              <a:buAutoNum type="arabicPeriod"/>
            </a:pPr>
            <a:r>
              <a:rPr lang="en-US" sz="3200" dirty="0" smtClean="0">
                <a:solidFill>
                  <a:srgbClr val="002060"/>
                </a:solidFill>
              </a:rPr>
              <a:t>Using colored cards assemble yourself in groups where there is 1 person having each of the colored cards </a:t>
            </a:r>
          </a:p>
          <a:p>
            <a:pPr marL="971550" lvl="1" indent="-514350">
              <a:buFont typeface="Arial" pitchFamily="34" charset="0"/>
              <a:buChar char="•"/>
            </a:pPr>
            <a:r>
              <a:rPr lang="en-US" sz="2800" dirty="0" smtClean="0">
                <a:solidFill>
                  <a:schemeClr val="accent5">
                    <a:lumMod val="75000"/>
                  </a:schemeClr>
                </a:solidFill>
              </a:rPr>
              <a:t>Same schools please work together if applicable</a:t>
            </a:r>
          </a:p>
          <a:p>
            <a:pPr marL="514350" indent="-514350">
              <a:buFont typeface="+mj-lt"/>
              <a:buAutoNum type="arabicPeriod"/>
            </a:pPr>
            <a:r>
              <a:rPr lang="en-US" sz="3200" dirty="0" smtClean="0">
                <a:solidFill>
                  <a:srgbClr val="002060"/>
                </a:solidFill>
              </a:rPr>
              <a:t>Size of group can be 3-5 no more than 5</a:t>
            </a:r>
          </a:p>
          <a:p>
            <a:pPr marL="514350" indent="-514350">
              <a:buFont typeface="+mj-lt"/>
              <a:buAutoNum type="arabicPeriod"/>
            </a:pPr>
            <a:r>
              <a:rPr lang="en-US" sz="3200" dirty="0" smtClean="0">
                <a:solidFill>
                  <a:srgbClr val="002060"/>
                </a:solidFill>
              </a:rPr>
              <a:t>Share your selections with the group</a:t>
            </a:r>
          </a:p>
          <a:p>
            <a:endParaRPr lang="en-US" sz="2800" dirty="0" smtClean="0"/>
          </a:p>
          <a:p>
            <a:pPr>
              <a:buFont typeface="Arial" pitchFamily="34" charset="0"/>
              <a:buChar char="•"/>
            </a:pPr>
            <a:endParaRPr lang="en-US" sz="2800" dirty="0" smtClean="0"/>
          </a:p>
          <a:p>
            <a:pPr>
              <a:buFont typeface="Arial" pitchFamily="34" charset="0"/>
              <a:buChar char="•"/>
            </a:pPr>
            <a:endParaRPr lang="en-US" sz="2800" dirty="0" smtClean="0"/>
          </a:p>
          <a:p>
            <a:pPr>
              <a:buFont typeface="Arial" pitchFamily="34" charset="0"/>
              <a:buChar char="•"/>
            </a:pPr>
            <a:endParaRPr lang="en-US"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ox(in)">
                                      <p:cBhvr>
                                        <p:cTn id="7" dur="2000"/>
                                        <p:tgtEl>
                                          <p:spTgt spid="12"/>
                                        </p:tgtEl>
                                      </p:cBhvr>
                                    </p:animEffec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1" nodeType="clickEffect">
                                  <p:stCondLst>
                                    <p:cond delay="0"/>
                                  </p:stCondLst>
                                  <p:childTnLst>
                                    <p:animEffect transition="out" filter="dissolve">
                                      <p:cBhvr>
                                        <p:cTn id="11" dur="500"/>
                                        <p:tgtEl>
                                          <p:spTgt spid="12"/>
                                        </p:tgtEl>
                                      </p:cBhvr>
                                    </p:animEffect>
                                    <p:set>
                                      <p:cBhvr>
                                        <p:cTn id="12" dur="1" fill="hold">
                                          <p:stCondLst>
                                            <p:cond delay="499"/>
                                          </p:stCondLst>
                                        </p:cTn>
                                        <p:tgtEl>
                                          <p:spTgt spid="12"/>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box(in)">
                                      <p:cBhvr>
                                        <p:cTn id="1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2" grpId="1"/>
      <p:bldP spid="13"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new 2"/>
          <p:cNvPicPr>
            <a:picLocks noChangeAspect="1" noChangeArrowheads="1"/>
          </p:cNvPicPr>
          <p:nvPr/>
        </p:nvPicPr>
        <p:blipFill>
          <a:blip r:embed="rId3" cstate="print"/>
          <a:srcRect l="5882"/>
          <a:stretch>
            <a:fillRect/>
          </a:stretch>
        </p:blipFill>
        <p:spPr bwMode="auto">
          <a:xfrm>
            <a:off x="7239000" y="4724400"/>
            <a:ext cx="1600200" cy="1900238"/>
          </a:xfrm>
          <a:prstGeom prst="rect">
            <a:avLst/>
          </a:prstGeom>
          <a:noFill/>
          <a:ln w="9525">
            <a:noFill/>
            <a:miter lim="800000"/>
            <a:headEnd/>
            <a:tailEnd/>
          </a:ln>
        </p:spPr>
      </p:pic>
      <p:sp>
        <p:nvSpPr>
          <p:cNvPr id="3" name="Title 2"/>
          <p:cNvSpPr>
            <a:spLocks noGrp="1"/>
          </p:cNvSpPr>
          <p:nvPr>
            <p:ph type="title"/>
          </p:nvPr>
        </p:nvSpPr>
        <p:spPr>
          <a:xfrm>
            <a:off x="381000" y="952500"/>
            <a:ext cx="8113713" cy="1362075"/>
          </a:xfrm>
        </p:spPr>
        <p:txBody>
          <a:bodyPr>
            <a:normAutofit/>
          </a:bodyPr>
          <a:lstStyle/>
          <a:p>
            <a:pPr algn="ctr"/>
            <a:r>
              <a:rPr lang="en-US" sz="3600" dirty="0" smtClean="0"/>
              <a:t>Instructional Interdisciplinary Cohorts</a:t>
            </a:r>
            <a:endParaRPr lang="en-US" sz="3600" dirty="0"/>
          </a:p>
        </p:txBody>
      </p:sp>
      <p:sp>
        <p:nvSpPr>
          <p:cNvPr id="4" name="Text Placeholder 3"/>
          <p:cNvSpPr>
            <a:spLocks noGrp="1"/>
          </p:cNvSpPr>
          <p:nvPr>
            <p:ph type="body" idx="1"/>
          </p:nvPr>
        </p:nvSpPr>
        <p:spPr>
          <a:xfrm>
            <a:off x="152400" y="2547938"/>
            <a:ext cx="8686800" cy="1795462"/>
          </a:xfrm>
        </p:spPr>
        <p:txBody>
          <a:bodyPr>
            <a:normAutofit fontScale="92500" lnSpcReduction="20000"/>
          </a:bodyPr>
          <a:lstStyle/>
          <a:p>
            <a:r>
              <a:rPr lang="en-US" sz="2800" b="1" dirty="0" smtClean="0">
                <a:solidFill>
                  <a:schemeClr val="tx2">
                    <a:lumMod val="50000"/>
                  </a:schemeClr>
                </a:solidFill>
              </a:rPr>
              <a:t>For Teachers:</a:t>
            </a:r>
          </a:p>
          <a:p>
            <a:r>
              <a:rPr lang="en-US" sz="2800" b="1" i="1" dirty="0" smtClean="0">
                <a:solidFill>
                  <a:schemeClr val="tx2">
                    <a:lumMod val="50000"/>
                  </a:schemeClr>
                </a:solidFill>
              </a:rPr>
              <a:t>Provides coherence of learned material across the curriculum with subject matter experts as facilitators. Offers ability to share knowledge and target key learning needs to strengthen student achievement</a:t>
            </a:r>
          </a:p>
          <a:p>
            <a:endParaRPr lang="en-US" sz="2800" b="1" i="1" dirty="0" smtClean="0">
              <a:solidFill>
                <a:schemeClr val="tx2">
                  <a:lumMod val="50000"/>
                </a:schemeClr>
              </a:solidFill>
            </a:endParaRPr>
          </a:p>
          <a:p>
            <a:endParaRPr lang="en-US" dirty="0"/>
          </a:p>
        </p:txBody>
      </p:sp>
      <p:sp>
        <p:nvSpPr>
          <p:cNvPr id="5" name="Rectangle 4"/>
          <p:cNvSpPr/>
          <p:nvPr/>
        </p:nvSpPr>
        <p:spPr>
          <a:xfrm>
            <a:off x="0" y="4419600"/>
            <a:ext cx="7162800" cy="2769989"/>
          </a:xfrm>
          <a:prstGeom prst="rect">
            <a:avLst/>
          </a:prstGeom>
        </p:spPr>
        <p:txBody>
          <a:bodyPr wrap="square">
            <a:spAutoFit/>
          </a:bodyPr>
          <a:lstStyle/>
          <a:p>
            <a:r>
              <a:rPr lang="en-US" sz="2000" b="1" dirty="0" smtClean="0">
                <a:solidFill>
                  <a:schemeClr val="tx2">
                    <a:lumMod val="50000"/>
                  </a:schemeClr>
                </a:solidFill>
              </a:rPr>
              <a:t>For Students:</a:t>
            </a:r>
          </a:p>
          <a:p>
            <a:pPr lvl="1">
              <a:buFont typeface="Arial" pitchFamily="34" charset="0"/>
              <a:buChar char="•"/>
            </a:pPr>
            <a:r>
              <a:rPr lang="en-US" sz="2000" b="1" i="1" dirty="0" smtClean="0">
                <a:solidFill>
                  <a:schemeClr val="tx2">
                    <a:lumMod val="50000"/>
                  </a:schemeClr>
                </a:solidFill>
              </a:rPr>
              <a:t>Offers diversity among students</a:t>
            </a:r>
          </a:p>
          <a:p>
            <a:pPr lvl="1">
              <a:buFont typeface="Arial" pitchFamily="34" charset="0"/>
              <a:buChar char="•"/>
            </a:pPr>
            <a:r>
              <a:rPr lang="en-US" sz="2000" b="1" i="1" dirty="0" smtClean="0">
                <a:solidFill>
                  <a:schemeClr val="tx2">
                    <a:lumMod val="50000"/>
                  </a:schemeClr>
                </a:solidFill>
              </a:rPr>
              <a:t>Development of collaborative skills</a:t>
            </a:r>
          </a:p>
          <a:p>
            <a:pPr lvl="1">
              <a:buFont typeface="Arial" pitchFamily="34" charset="0"/>
              <a:buChar char="•"/>
            </a:pPr>
            <a:r>
              <a:rPr lang="en-US" sz="2000" b="1" i="1" dirty="0" smtClean="0">
                <a:solidFill>
                  <a:schemeClr val="tx2">
                    <a:lumMod val="50000"/>
                  </a:schemeClr>
                </a:solidFill>
              </a:rPr>
              <a:t>Team building</a:t>
            </a:r>
          </a:p>
          <a:p>
            <a:pPr lvl="1">
              <a:buFont typeface="Arial" pitchFamily="34" charset="0"/>
              <a:buChar char="•"/>
            </a:pPr>
            <a:r>
              <a:rPr lang="en-US" sz="2000" b="1" i="1" dirty="0" smtClean="0">
                <a:solidFill>
                  <a:schemeClr val="tx2">
                    <a:lumMod val="50000"/>
                  </a:schemeClr>
                </a:solidFill>
              </a:rPr>
              <a:t>Peer tutoring/group learning</a:t>
            </a:r>
          </a:p>
          <a:p>
            <a:pPr lvl="1">
              <a:buFont typeface="Arial" pitchFamily="34" charset="0"/>
              <a:buChar char="•"/>
            </a:pPr>
            <a:r>
              <a:rPr lang="en-US" sz="2000" b="1" i="1" dirty="0" smtClean="0">
                <a:solidFill>
                  <a:schemeClr val="tx2">
                    <a:lumMod val="50000"/>
                  </a:schemeClr>
                </a:solidFill>
              </a:rPr>
              <a:t>Reinforcement of learning</a:t>
            </a:r>
          </a:p>
          <a:p>
            <a:pPr lvl="1"/>
            <a:endParaRPr lang="en-US" b="1" i="1" dirty="0" smtClean="0">
              <a:solidFill>
                <a:schemeClr val="tx2">
                  <a:lumMod val="50000"/>
                </a:schemeClr>
              </a:solidFill>
            </a:endParaRPr>
          </a:p>
          <a:p>
            <a:pPr lvl="1">
              <a:buFont typeface="Arial" pitchFamily="34" charset="0"/>
              <a:buChar char="•"/>
            </a:pPr>
            <a:endParaRPr lang="en-US" b="1" i="1" dirty="0" smtClean="0">
              <a:solidFill>
                <a:schemeClr val="tx2">
                  <a:lumMod val="50000"/>
                </a:schemeClr>
              </a:solidFill>
            </a:endParaRPr>
          </a:p>
          <a:p>
            <a:r>
              <a:rPr lang="en-US" b="1" i="1" dirty="0" smtClean="0">
                <a:solidFill>
                  <a:schemeClr val="tx2">
                    <a:lumMod val="50000"/>
                  </a:schemeClr>
                </a:solidFill>
              </a:rPr>
              <a:t> </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resentation templat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 template</Template>
  <TotalTime>1138</TotalTime>
  <Words>2724</Words>
  <Application>Microsoft Office PowerPoint</Application>
  <PresentationFormat>On-screen Show (4:3)</PresentationFormat>
  <Paragraphs>405</Paragraphs>
  <Slides>27</Slides>
  <Notes>27</Notes>
  <HiddenSlides>0</HiddenSlides>
  <MMClips>1</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29" baseType="lpstr">
      <vt:lpstr>Presentation template</vt:lpstr>
      <vt:lpstr>Presentation</vt:lpstr>
      <vt:lpstr>Slide 1</vt:lpstr>
      <vt:lpstr>First Things First</vt:lpstr>
      <vt:lpstr>Slide 3</vt:lpstr>
      <vt:lpstr>OBJECTIVES</vt:lpstr>
      <vt:lpstr>Slide 5</vt:lpstr>
      <vt:lpstr>INTERDISCIPLANARY LEARNING PROJECT BASED LEARNING THEMATIC LEARNING</vt:lpstr>
      <vt:lpstr>Project Based Learning Planning Process</vt:lpstr>
      <vt:lpstr>Slide 8</vt:lpstr>
      <vt:lpstr>Instructional Interdisciplinary Cohorts</vt:lpstr>
      <vt:lpstr>Developing Cohorts</vt:lpstr>
      <vt:lpstr>Slide 11</vt:lpstr>
      <vt:lpstr>What can different individuals bring to the team? </vt:lpstr>
      <vt:lpstr>How can pedagogical differences strengthen the team? </vt:lpstr>
      <vt:lpstr>Selecting a Project Topic</vt:lpstr>
      <vt:lpstr>Slide 15</vt:lpstr>
      <vt:lpstr>Developing a Research Question for Project Based Activities</vt:lpstr>
      <vt:lpstr>Slide 17</vt:lpstr>
      <vt:lpstr>“In God We Trust?”</vt:lpstr>
      <vt:lpstr>“In God We Trust?”</vt:lpstr>
      <vt:lpstr>Slide 20</vt:lpstr>
      <vt:lpstr> Culminating Activities  </vt:lpstr>
      <vt:lpstr>Slide 22</vt:lpstr>
      <vt:lpstr> Culminating Activities  </vt:lpstr>
      <vt:lpstr>Slide 24</vt:lpstr>
      <vt:lpstr>   Culminating Activities With Your Cohort, create a 1-2 minute presentation</vt:lpstr>
      <vt:lpstr>Resources</vt:lpstr>
      <vt:lpstr>Slide 27</vt:lpstr>
    </vt:vector>
  </TitlesOfParts>
  <Company>Acer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Valued Acer Customer</dc:creator>
  <cp:lastModifiedBy>Kimberly</cp:lastModifiedBy>
  <cp:revision>74</cp:revision>
  <dcterms:created xsi:type="dcterms:W3CDTF">2011-05-12T20:44:45Z</dcterms:created>
  <dcterms:modified xsi:type="dcterms:W3CDTF">2011-05-17T18:50:58Z</dcterms:modified>
</cp:coreProperties>
</file>